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 id="2147483692" r:id="rId3"/>
  </p:sldMasterIdLst>
  <p:notesMasterIdLst>
    <p:notesMasterId r:id="rId27"/>
  </p:notesMasterIdLst>
  <p:sldIdLst>
    <p:sldId id="294" r:id="rId4"/>
    <p:sldId id="295" r:id="rId5"/>
    <p:sldId id="305" r:id="rId6"/>
    <p:sldId id="570" r:id="rId7"/>
    <p:sldId id="553" r:id="rId8"/>
    <p:sldId id="564" r:id="rId9"/>
    <p:sldId id="528" r:id="rId10"/>
    <p:sldId id="551" r:id="rId11"/>
    <p:sldId id="525" r:id="rId12"/>
    <p:sldId id="526" r:id="rId13"/>
    <p:sldId id="562" r:id="rId14"/>
    <p:sldId id="560" r:id="rId15"/>
    <p:sldId id="307" r:id="rId16"/>
    <p:sldId id="565" r:id="rId17"/>
    <p:sldId id="291" r:id="rId18"/>
    <p:sldId id="563" r:id="rId19"/>
    <p:sldId id="559" r:id="rId20"/>
    <p:sldId id="527" r:id="rId21"/>
    <p:sldId id="568" r:id="rId22"/>
    <p:sldId id="542" r:id="rId23"/>
    <p:sldId id="303" r:id="rId24"/>
    <p:sldId id="571" r:id="rId25"/>
    <p:sldId id="302" r:id="rId26"/>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57259" autoAdjust="0"/>
  </p:normalViewPr>
  <p:slideViewPr>
    <p:cSldViewPr snapToGrid="0">
      <p:cViewPr varScale="1">
        <p:scale>
          <a:sx n="50" d="100"/>
          <a:sy n="50" d="100"/>
        </p:scale>
        <p:origin x="1894" y="22"/>
      </p:cViewPr>
      <p:guideLst/>
    </p:cSldViewPr>
  </p:slideViewPr>
  <p:outlineViewPr>
    <p:cViewPr>
      <p:scale>
        <a:sx n="33" d="100"/>
        <a:sy n="33" d="100"/>
      </p:scale>
      <p:origin x="0" y="-97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313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418EA-9E88-4EA9-9FB1-15CC81D9AF2D}"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nl-NL"/>
        </a:p>
      </dgm:t>
    </dgm:pt>
    <dgm:pt modelId="{8C737C35-C20F-43A3-BA46-24AAB64A7A66}">
      <dgm:prSet phldrT="[Tekst]" custT="1"/>
      <dgm:spPr/>
      <dgm:t>
        <a:bodyPr/>
        <a:lstStyle/>
        <a:p>
          <a:r>
            <a:rPr lang="nl-NL" sz="1800" dirty="0"/>
            <a:t>Premie</a:t>
          </a:r>
        </a:p>
      </dgm:t>
    </dgm:pt>
    <dgm:pt modelId="{3219B0B8-1776-408D-8B6D-AC4AEAF8F789}" type="sibTrans" cxnId="{B006B5E2-37E9-4F09-9506-8DCD1E6CEC6D}">
      <dgm:prSet/>
      <dgm:spPr/>
      <dgm:t>
        <a:bodyPr/>
        <a:lstStyle/>
        <a:p>
          <a:endParaRPr lang="nl-NL"/>
        </a:p>
      </dgm:t>
    </dgm:pt>
    <dgm:pt modelId="{B2845033-1B1D-448A-8999-7C247CF0E783}" type="parTrans" cxnId="{B006B5E2-37E9-4F09-9506-8DCD1E6CEC6D}">
      <dgm:prSet/>
      <dgm:spPr/>
      <dgm:t>
        <a:bodyPr/>
        <a:lstStyle/>
        <a:p>
          <a:endParaRPr lang="nl-NL"/>
        </a:p>
      </dgm:t>
    </dgm:pt>
    <dgm:pt modelId="{2D515EAE-B7DC-49BF-B0B9-AE9591B5AE23}">
      <dgm:prSet phldrT="[Tekst]" custT="1"/>
      <dgm:spPr/>
      <dgm:t>
        <a:bodyPr/>
        <a:lstStyle/>
        <a:p>
          <a:r>
            <a:rPr lang="nl-NL" sz="1800" dirty="0"/>
            <a:t>Mate van zekerheid</a:t>
          </a:r>
        </a:p>
      </dgm:t>
    </dgm:pt>
    <dgm:pt modelId="{33931EC8-BF72-40B8-887E-1D331E7700FE}" type="sibTrans" cxnId="{4A4B38B7-063C-4734-AD05-93E024F55E42}">
      <dgm:prSet/>
      <dgm:spPr/>
      <dgm:t>
        <a:bodyPr/>
        <a:lstStyle/>
        <a:p>
          <a:endParaRPr lang="nl-NL"/>
        </a:p>
      </dgm:t>
    </dgm:pt>
    <dgm:pt modelId="{F171C2D5-AA79-432B-B435-49E089339714}" type="parTrans" cxnId="{4A4B38B7-063C-4734-AD05-93E024F55E42}">
      <dgm:prSet/>
      <dgm:spPr/>
      <dgm:t>
        <a:bodyPr/>
        <a:lstStyle/>
        <a:p>
          <a:endParaRPr lang="nl-NL"/>
        </a:p>
      </dgm:t>
    </dgm:pt>
    <dgm:pt modelId="{96EA474A-98C6-4AF5-9346-C170413B89F3}">
      <dgm:prSet phldrT="[Tekst]" custT="1"/>
      <dgm:spPr/>
      <dgm:t>
        <a:bodyPr/>
        <a:lstStyle/>
        <a:p>
          <a:r>
            <a:rPr lang="nl-NL" sz="1800" dirty="0"/>
            <a:t>Pensioen</a:t>
          </a:r>
        </a:p>
      </dgm:t>
    </dgm:pt>
    <dgm:pt modelId="{34137223-1A79-4834-B112-BE3393B22DB9}" type="sibTrans" cxnId="{7294019F-12AD-48BB-AB57-6424DC058683}">
      <dgm:prSet/>
      <dgm:spPr/>
      <dgm:t>
        <a:bodyPr/>
        <a:lstStyle/>
        <a:p>
          <a:endParaRPr lang="nl-NL"/>
        </a:p>
      </dgm:t>
    </dgm:pt>
    <dgm:pt modelId="{C9E47106-F522-49F7-9868-A2F8A4A78C32}" type="parTrans" cxnId="{7294019F-12AD-48BB-AB57-6424DC058683}">
      <dgm:prSet/>
      <dgm:spPr/>
      <dgm:t>
        <a:bodyPr/>
        <a:lstStyle/>
        <a:p>
          <a:endParaRPr lang="nl-NL"/>
        </a:p>
      </dgm:t>
    </dgm:pt>
    <dgm:pt modelId="{D3E518B0-85BA-4E4E-848F-AEE7808ABB7B}" type="pres">
      <dgm:prSet presAssocID="{BF6418EA-9E88-4EA9-9FB1-15CC81D9AF2D}" presName="cycle" presStyleCnt="0">
        <dgm:presLayoutVars>
          <dgm:dir/>
          <dgm:resizeHandles val="exact"/>
        </dgm:presLayoutVars>
      </dgm:prSet>
      <dgm:spPr/>
    </dgm:pt>
    <dgm:pt modelId="{E787818C-4138-476F-8965-718C1F2E0DE0}" type="pres">
      <dgm:prSet presAssocID="{96EA474A-98C6-4AF5-9346-C170413B89F3}" presName="node" presStyleLbl="node1" presStyleIdx="0" presStyleCnt="3">
        <dgm:presLayoutVars>
          <dgm:bulletEnabled val="1"/>
        </dgm:presLayoutVars>
      </dgm:prSet>
      <dgm:spPr/>
    </dgm:pt>
    <dgm:pt modelId="{CE6F1DD2-C565-47BD-82B5-731007C1CA81}" type="pres">
      <dgm:prSet presAssocID="{34137223-1A79-4834-B112-BE3393B22DB9}" presName="sibTrans" presStyleLbl="sibTrans2D1" presStyleIdx="0" presStyleCnt="3" custAng="16912377"/>
      <dgm:spPr>
        <a:prstGeom prst="upDownArrow">
          <a:avLst/>
        </a:prstGeom>
      </dgm:spPr>
    </dgm:pt>
    <dgm:pt modelId="{658C0E44-CE17-46A3-A4A2-9A35EFD26622}" type="pres">
      <dgm:prSet presAssocID="{34137223-1A79-4834-B112-BE3393B22DB9}" presName="connectorText" presStyleLbl="sibTrans2D1" presStyleIdx="0" presStyleCnt="3"/>
      <dgm:spPr/>
    </dgm:pt>
    <dgm:pt modelId="{5B99BD15-D21C-4875-84A1-B84D5FA21078}" type="pres">
      <dgm:prSet presAssocID="{2D515EAE-B7DC-49BF-B0B9-AE9591B5AE23}" presName="node" presStyleLbl="node1" presStyleIdx="1" presStyleCnt="3">
        <dgm:presLayoutVars>
          <dgm:bulletEnabled val="1"/>
        </dgm:presLayoutVars>
      </dgm:prSet>
      <dgm:spPr/>
    </dgm:pt>
    <dgm:pt modelId="{C6A0FCA5-2368-407B-884D-923B8D1C8054}" type="pres">
      <dgm:prSet presAssocID="{33931EC8-BF72-40B8-887E-1D331E7700FE}" presName="sibTrans" presStyleLbl="sibTrans2D1" presStyleIdx="1" presStyleCnt="3" custAng="16200000"/>
      <dgm:spPr>
        <a:prstGeom prst="upDownArrow">
          <a:avLst/>
        </a:prstGeom>
      </dgm:spPr>
    </dgm:pt>
    <dgm:pt modelId="{670F5158-85EE-4233-9D1C-6A809BE6D2D4}" type="pres">
      <dgm:prSet presAssocID="{33931EC8-BF72-40B8-887E-1D331E7700FE}" presName="connectorText" presStyleLbl="sibTrans2D1" presStyleIdx="1" presStyleCnt="3"/>
      <dgm:spPr/>
    </dgm:pt>
    <dgm:pt modelId="{0289CAA3-8567-4A96-ADD7-F47D50B17ED3}" type="pres">
      <dgm:prSet presAssocID="{8C737C35-C20F-43A3-BA46-24AAB64A7A66}" presName="node" presStyleLbl="node1" presStyleIdx="2" presStyleCnt="3">
        <dgm:presLayoutVars>
          <dgm:bulletEnabled val="1"/>
        </dgm:presLayoutVars>
      </dgm:prSet>
      <dgm:spPr/>
    </dgm:pt>
    <dgm:pt modelId="{0148DFA6-947F-4B26-A14C-518BAB8DC6D7}" type="pres">
      <dgm:prSet presAssocID="{3219B0B8-1776-408D-8B6D-AC4AEAF8F789}" presName="sibTrans" presStyleLbl="sibTrans2D1" presStyleIdx="2" presStyleCnt="3" custAng="16912377"/>
      <dgm:spPr>
        <a:prstGeom prst="upDownArrow">
          <a:avLst/>
        </a:prstGeom>
      </dgm:spPr>
    </dgm:pt>
    <dgm:pt modelId="{33B4EA89-4297-4E25-8FD5-70D63DC435A0}" type="pres">
      <dgm:prSet presAssocID="{3219B0B8-1776-408D-8B6D-AC4AEAF8F789}" presName="connectorText" presStyleLbl="sibTrans2D1" presStyleIdx="2" presStyleCnt="3"/>
      <dgm:spPr/>
    </dgm:pt>
  </dgm:ptLst>
  <dgm:cxnLst>
    <dgm:cxn modelId="{C0EFFF06-72B4-4C0E-A37B-10AF36D98622}" type="presOf" srcId="{3219B0B8-1776-408D-8B6D-AC4AEAF8F789}" destId="{0148DFA6-947F-4B26-A14C-518BAB8DC6D7}" srcOrd="0" destOrd="0" presId="urn:microsoft.com/office/officeart/2005/8/layout/cycle2"/>
    <dgm:cxn modelId="{FB177815-8E0D-408E-B893-ADB64A3ECF9C}" type="presOf" srcId="{BF6418EA-9E88-4EA9-9FB1-15CC81D9AF2D}" destId="{D3E518B0-85BA-4E4E-848F-AEE7808ABB7B}" srcOrd="0" destOrd="0" presId="urn:microsoft.com/office/officeart/2005/8/layout/cycle2"/>
    <dgm:cxn modelId="{E4747F35-F386-4656-9E0C-0501C8EC9FE1}" type="presOf" srcId="{34137223-1A79-4834-B112-BE3393B22DB9}" destId="{CE6F1DD2-C565-47BD-82B5-731007C1CA81}" srcOrd="0" destOrd="0" presId="urn:microsoft.com/office/officeart/2005/8/layout/cycle2"/>
    <dgm:cxn modelId="{F82D6A43-F64D-4938-B0A3-86F8FABF9CC8}" type="presOf" srcId="{33931EC8-BF72-40B8-887E-1D331E7700FE}" destId="{C6A0FCA5-2368-407B-884D-923B8D1C8054}" srcOrd="0" destOrd="0" presId="urn:microsoft.com/office/officeart/2005/8/layout/cycle2"/>
    <dgm:cxn modelId="{63A2F36A-F86C-4BAC-90DE-A3755187A5CD}" type="presOf" srcId="{34137223-1A79-4834-B112-BE3393B22DB9}" destId="{658C0E44-CE17-46A3-A4A2-9A35EFD26622}" srcOrd="1" destOrd="0" presId="urn:microsoft.com/office/officeart/2005/8/layout/cycle2"/>
    <dgm:cxn modelId="{4705F198-AC69-4FEB-868D-0D9FFAC7BC3B}" type="presOf" srcId="{3219B0B8-1776-408D-8B6D-AC4AEAF8F789}" destId="{33B4EA89-4297-4E25-8FD5-70D63DC435A0}" srcOrd="1" destOrd="0" presId="urn:microsoft.com/office/officeart/2005/8/layout/cycle2"/>
    <dgm:cxn modelId="{7294019F-12AD-48BB-AB57-6424DC058683}" srcId="{BF6418EA-9E88-4EA9-9FB1-15CC81D9AF2D}" destId="{96EA474A-98C6-4AF5-9346-C170413B89F3}" srcOrd="0" destOrd="0" parTransId="{C9E47106-F522-49F7-9868-A2F8A4A78C32}" sibTransId="{34137223-1A79-4834-B112-BE3393B22DB9}"/>
    <dgm:cxn modelId="{418D26A0-8D3C-4052-86F2-A8EF151A0C9B}" type="presOf" srcId="{2D515EAE-B7DC-49BF-B0B9-AE9591B5AE23}" destId="{5B99BD15-D21C-4875-84A1-B84D5FA21078}" srcOrd="0" destOrd="0" presId="urn:microsoft.com/office/officeart/2005/8/layout/cycle2"/>
    <dgm:cxn modelId="{A12E54B6-DD2B-4517-BE57-65D10DED6810}" type="presOf" srcId="{33931EC8-BF72-40B8-887E-1D331E7700FE}" destId="{670F5158-85EE-4233-9D1C-6A809BE6D2D4}" srcOrd="1" destOrd="0" presId="urn:microsoft.com/office/officeart/2005/8/layout/cycle2"/>
    <dgm:cxn modelId="{4A4B38B7-063C-4734-AD05-93E024F55E42}" srcId="{BF6418EA-9E88-4EA9-9FB1-15CC81D9AF2D}" destId="{2D515EAE-B7DC-49BF-B0B9-AE9591B5AE23}" srcOrd="1" destOrd="0" parTransId="{F171C2D5-AA79-432B-B435-49E089339714}" sibTransId="{33931EC8-BF72-40B8-887E-1D331E7700FE}"/>
    <dgm:cxn modelId="{B006B5E2-37E9-4F09-9506-8DCD1E6CEC6D}" srcId="{BF6418EA-9E88-4EA9-9FB1-15CC81D9AF2D}" destId="{8C737C35-C20F-43A3-BA46-24AAB64A7A66}" srcOrd="2" destOrd="0" parTransId="{B2845033-1B1D-448A-8999-7C247CF0E783}" sibTransId="{3219B0B8-1776-408D-8B6D-AC4AEAF8F789}"/>
    <dgm:cxn modelId="{D078E4F8-2D36-4E19-A630-D77D69808C6F}" type="presOf" srcId="{96EA474A-98C6-4AF5-9346-C170413B89F3}" destId="{E787818C-4138-476F-8965-718C1F2E0DE0}" srcOrd="0" destOrd="0" presId="urn:microsoft.com/office/officeart/2005/8/layout/cycle2"/>
    <dgm:cxn modelId="{46BB5FFB-B673-4B19-A1D6-F4F81D9C0A29}" type="presOf" srcId="{8C737C35-C20F-43A3-BA46-24AAB64A7A66}" destId="{0289CAA3-8567-4A96-ADD7-F47D50B17ED3}" srcOrd="0" destOrd="0" presId="urn:microsoft.com/office/officeart/2005/8/layout/cycle2"/>
    <dgm:cxn modelId="{4B43D241-F706-4346-A33B-2FC5FAADEA89}" type="presParOf" srcId="{D3E518B0-85BA-4E4E-848F-AEE7808ABB7B}" destId="{E787818C-4138-476F-8965-718C1F2E0DE0}" srcOrd="0" destOrd="0" presId="urn:microsoft.com/office/officeart/2005/8/layout/cycle2"/>
    <dgm:cxn modelId="{E81869B5-8735-47CE-A834-6B3C19E6BEFE}" type="presParOf" srcId="{D3E518B0-85BA-4E4E-848F-AEE7808ABB7B}" destId="{CE6F1DD2-C565-47BD-82B5-731007C1CA81}" srcOrd="1" destOrd="0" presId="urn:microsoft.com/office/officeart/2005/8/layout/cycle2"/>
    <dgm:cxn modelId="{23F0162E-55B5-4A47-BC50-47FAE5281627}" type="presParOf" srcId="{CE6F1DD2-C565-47BD-82B5-731007C1CA81}" destId="{658C0E44-CE17-46A3-A4A2-9A35EFD26622}" srcOrd="0" destOrd="0" presId="urn:microsoft.com/office/officeart/2005/8/layout/cycle2"/>
    <dgm:cxn modelId="{541C2458-FF75-4699-8F1B-DA971AE93E8D}" type="presParOf" srcId="{D3E518B0-85BA-4E4E-848F-AEE7808ABB7B}" destId="{5B99BD15-D21C-4875-84A1-B84D5FA21078}" srcOrd="2" destOrd="0" presId="urn:microsoft.com/office/officeart/2005/8/layout/cycle2"/>
    <dgm:cxn modelId="{D7C0BF49-FC5D-48E3-B0BE-CF45697E2340}" type="presParOf" srcId="{D3E518B0-85BA-4E4E-848F-AEE7808ABB7B}" destId="{C6A0FCA5-2368-407B-884D-923B8D1C8054}" srcOrd="3" destOrd="0" presId="urn:microsoft.com/office/officeart/2005/8/layout/cycle2"/>
    <dgm:cxn modelId="{E3A2D25B-6C93-462A-8029-67188E7FF732}" type="presParOf" srcId="{C6A0FCA5-2368-407B-884D-923B8D1C8054}" destId="{670F5158-85EE-4233-9D1C-6A809BE6D2D4}" srcOrd="0" destOrd="0" presId="urn:microsoft.com/office/officeart/2005/8/layout/cycle2"/>
    <dgm:cxn modelId="{6025D060-A042-48AB-8C06-62857EF4CF6F}" type="presParOf" srcId="{D3E518B0-85BA-4E4E-848F-AEE7808ABB7B}" destId="{0289CAA3-8567-4A96-ADD7-F47D50B17ED3}" srcOrd="4" destOrd="0" presId="urn:microsoft.com/office/officeart/2005/8/layout/cycle2"/>
    <dgm:cxn modelId="{295A41A4-3226-43CB-A3B0-6859E03813AE}" type="presParOf" srcId="{D3E518B0-85BA-4E4E-848F-AEE7808ABB7B}" destId="{0148DFA6-947F-4B26-A14C-518BAB8DC6D7}" srcOrd="5" destOrd="0" presId="urn:microsoft.com/office/officeart/2005/8/layout/cycle2"/>
    <dgm:cxn modelId="{07EA420E-68C6-4234-87AF-5420AAEF3C97}" type="presParOf" srcId="{0148DFA6-947F-4B26-A14C-518BAB8DC6D7}" destId="{33B4EA89-4297-4E25-8FD5-70D63DC435A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7818C-4138-476F-8965-718C1F2E0DE0}">
      <dsp:nvSpPr>
        <dsp:cNvPr id="0" name=""/>
        <dsp:cNvSpPr/>
      </dsp:nvSpPr>
      <dsp:spPr>
        <a:xfrm>
          <a:off x="1614158" y="178"/>
          <a:ext cx="1615340" cy="16153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Pensioen</a:t>
          </a:r>
        </a:p>
      </dsp:txBody>
      <dsp:txXfrm>
        <a:off x="1850719" y="236739"/>
        <a:ext cx="1142218" cy="1142218"/>
      </dsp:txXfrm>
    </dsp:sp>
    <dsp:sp modelId="{CE6F1DD2-C565-47BD-82B5-731007C1CA81}">
      <dsp:nvSpPr>
        <dsp:cNvPr id="0" name=""/>
        <dsp:cNvSpPr/>
      </dsp:nvSpPr>
      <dsp:spPr>
        <a:xfrm rot="20512377">
          <a:off x="2807419" y="1575293"/>
          <a:ext cx="429744" cy="545177"/>
        </a:xfrm>
        <a:prstGeom prst="up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2810618" y="1704384"/>
        <a:ext cx="300821" cy="327107"/>
      </dsp:txXfrm>
    </dsp:sp>
    <dsp:sp modelId="{5B99BD15-D21C-4875-84A1-B84D5FA21078}">
      <dsp:nvSpPr>
        <dsp:cNvPr id="0" name=""/>
        <dsp:cNvSpPr/>
      </dsp:nvSpPr>
      <dsp:spPr>
        <a:xfrm>
          <a:off x="2827247" y="2101311"/>
          <a:ext cx="1615340" cy="16153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Mate van zekerheid</a:t>
          </a:r>
        </a:p>
      </dsp:txBody>
      <dsp:txXfrm>
        <a:off x="3063808" y="2337872"/>
        <a:ext cx="1142218" cy="1142218"/>
      </dsp:txXfrm>
    </dsp:sp>
    <dsp:sp modelId="{C6A0FCA5-2368-407B-884D-923B8D1C8054}">
      <dsp:nvSpPr>
        <dsp:cNvPr id="0" name=""/>
        <dsp:cNvSpPr/>
      </dsp:nvSpPr>
      <dsp:spPr>
        <a:xfrm rot="5400000">
          <a:off x="2219118" y="2636393"/>
          <a:ext cx="429744" cy="545177"/>
        </a:xfrm>
        <a:prstGeom prst="up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rot="10800000">
        <a:off x="2283580" y="2680967"/>
        <a:ext cx="300821" cy="327107"/>
      </dsp:txXfrm>
    </dsp:sp>
    <dsp:sp modelId="{0289CAA3-8567-4A96-ADD7-F47D50B17ED3}">
      <dsp:nvSpPr>
        <dsp:cNvPr id="0" name=""/>
        <dsp:cNvSpPr/>
      </dsp:nvSpPr>
      <dsp:spPr>
        <a:xfrm>
          <a:off x="401068" y="2101311"/>
          <a:ext cx="1615340" cy="161534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Premie</a:t>
          </a:r>
        </a:p>
      </dsp:txBody>
      <dsp:txXfrm>
        <a:off x="637629" y="2337872"/>
        <a:ext cx="1142218" cy="1142218"/>
      </dsp:txXfrm>
    </dsp:sp>
    <dsp:sp modelId="{0148DFA6-947F-4B26-A14C-518BAB8DC6D7}">
      <dsp:nvSpPr>
        <dsp:cNvPr id="0" name=""/>
        <dsp:cNvSpPr/>
      </dsp:nvSpPr>
      <dsp:spPr>
        <a:xfrm rot="13312377">
          <a:off x="1594330" y="1596359"/>
          <a:ext cx="429744" cy="545177"/>
        </a:xfrm>
        <a:prstGeom prst="upDown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1706791" y="1748421"/>
        <a:ext cx="300821" cy="3271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A66137-EC17-443A-8959-D2840329D8CD}" type="datetimeFigureOut">
              <a:rPr lang="nl-NL" smtClean="0"/>
              <a:t>13-6-2023</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EA7EDA-3A41-4F74-B59C-0340EA4265A8}" type="slidenum">
              <a:rPr lang="nl-NL" smtClean="0"/>
              <a:t>‹nr.›</a:t>
            </a:fld>
            <a:endParaRPr lang="nl-NL"/>
          </a:p>
        </p:txBody>
      </p:sp>
    </p:spTree>
    <p:extLst>
      <p:ext uri="{BB962C8B-B14F-4D97-AF65-F5344CB8AC3E}">
        <p14:creationId xmlns:p14="http://schemas.microsoft.com/office/powerpoint/2010/main" val="278684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a:t>
            </a:fld>
            <a:endParaRPr lang="nl-NL"/>
          </a:p>
        </p:txBody>
      </p:sp>
    </p:spTree>
    <p:extLst>
      <p:ext uri="{BB962C8B-B14F-4D97-AF65-F5344CB8AC3E}">
        <p14:creationId xmlns:p14="http://schemas.microsoft.com/office/powerpoint/2010/main" val="33430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Overstap naar premieregelingen: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pensioenpremie staat centraal en wordt voor alle leeftijden gelijk.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Er wordt niet langer een belofte over de hoogte van de uitkering gedaan.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Pensioendoel belangrijk voor premiehoogte: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Bij de solidaire premieregeling geldt dat werkgever en werknemers de pensioendoelstelling van tevoren vastleggen.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Werkgever en werknemers blijven samen verantwoordelijk voor een adequate pensioenregeling.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Zicht op persoonlijk pensioenvermogen: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De pensioenuitvoerder belegt de pensioenpremie, houdt rekening met de verschillende risico’s en houdt voor deelnemers het persoonlijke pensioenvermogen bij.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Iedereen bouwt dus een persoonlijk pensioenvermogen op en kan zien hoeveel pensioen kan worden verwacht.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Het wordt voor werknemers beter inzichtelijk en vergelijkbaar wat de waarde van de arbeidsvoorwaarde pensioen is.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Het pensioen wordt straks beweeglijker, en wordt zo stabiel mogelijk in de uitkeringsfase: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Indien het goed gaat met de economie, dan gaat het verwachte pensioen of de uitkering omhoog. Gaat het economisch slechter? Dan gaat het omlaag.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Jongeren hebben de tijd om meevallers en tegenvallers in de beleggingen op te vangen.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Naarmate je ouder wordt, is er minder ruimte om deze tegenvallers op te vangen.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Daarom zorgt men ervoor dat de beweeglijkheid van de uitkering minder groot wordt als je (bijna) met pensioen bent.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76823-DA82-4689-8DA8-56C4078AF36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625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76823-DA82-4689-8DA8-56C4078AF36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80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76823-DA82-4689-8DA8-56C4078AF36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818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13</a:t>
            </a:fld>
            <a:endParaRPr lang="nl-NL"/>
          </a:p>
        </p:txBody>
      </p:sp>
    </p:spTree>
    <p:extLst>
      <p:ext uri="{BB962C8B-B14F-4D97-AF65-F5344CB8AC3E}">
        <p14:creationId xmlns:p14="http://schemas.microsoft.com/office/powerpoint/2010/main" val="52086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14</a:t>
            </a:fld>
            <a:endParaRPr lang="nl-NL"/>
          </a:p>
        </p:txBody>
      </p:sp>
    </p:spTree>
    <p:extLst>
      <p:ext uri="{BB962C8B-B14F-4D97-AF65-F5344CB8AC3E}">
        <p14:creationId xmlns:p14="http://schemas.microsoft.com/office/powerpoint/2010/main" val="257892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15</a:t>
            </a:fld>
            <a:endParaRPr lang="nl-NL"/>
          </a:p>
        </p:txBody>
      </p:sp>
    </p:spTree>
    <p:extLst>
      <p:ext uri="{BB962C8B-B14F-4D97-AF65-F5344CB8AC3E}">
        <p14:creationId xmlns:p14="http://schemas.microsoft.com/office/powerpoint/2010/main" val="302396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16</a:t>
            </a:fld>
            <a:endParaRPr lang="nl-NL"/>
          </a:p>
        </p:txBody>
      </p:sp>
    </p:spTree>
    <p:extLst>
      <p:ext uri="{BB962C8B-B14F-4D97-AF65-F5344CB8AC3E}">
        <p14:creationId xmlns:p14="http://schemas.microsoft.com/office/powerpoint/2010/main" val="268035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Compensatie 40-ers </a:t>
            </a:r>
          </a:p>
          <a:p>
            <a:r>
              <a:rPr lang="nl-NL" dirty="0"/>
              <a:t>Compensatie gepensioneerden/ gemiste indexeringen</a:t>
            </a:r>
          </a:p>
          <a:p>
            <a:endParaRPr lang="nl-NL" dirty="0"/>
          </a:p>
          <a:p>
            <a:r>
              <a:rPr lang="nl-NL" dirty="0"/>
              <a:t>Compensatie </a:t>
            </a:r>
            <a:r>
              <a:rPr lang="nl-NL" dirty="0" err="1"/>
              <a:t>dmv</a:t>
            </a:r>
            <a:r>
              <a:rPr lang="nl-NL" dirty="0"/>
              <a:t> premie: te hoge lasten voor huidige werkenden</a:t>
            </a:r>
          </a:p>
          <a:p>
            <a:r>
              <a:rPr lang="nl-NL" dirty="0"/>
              <a:t>Compensatie </a:t>
            </a:r>
            <a:r>
              <a:rPr lang="nl-NL" dirty="0" err="1"/>
              <a:t>dmv</a:t>
            </a:r>
            <a:r>
              <a:rPr lang="nl-NL" dirty="0"/>
              <a:t> verdeling van de reserves</a:t>
            </a:r>
          </a:p>
          <a:p>
            <a:endParaRPr lang="nl-NL" dirty="0"/>
          </a:p>
          <a:p>
            <a:r>
              <a:rPr lang="nl-NL" dirty="0"/>
              <a:t>Elk pensioenfonds maakt andere afwegingen </a:t>
            </a:r>
            <a:r>
              <a:rPr lang="nl-NL" dirty="0" err="1"/>
              <a:t>ivm</a:t>
            </a:r>
            <a:r>
              <a:rPr lang="nl-NL" dirty="0"/>
              <a:t> deelnemersbestand en financiële positie</a:t>
            </a:r>
          </a:p>
          <a:p>
            <a:r>
              <a:rPr lang="nl-NL" dirty="0"/>
              <a:t>CNV bewaakt de belangen van leden in het hele proces: aandachtspunten</a:t>
            </a:r>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17</a:t>
            </a:fld>
            <a:endParaRPr lang="nl-NL"/>
          </a:p>
        </p:txBody>
      </p:sp>
    </p:spTree>
    <p:extLst>
      <p:ext uri="{BB962C8B-B14F-4D97-AF65-F5344CB8AC3E}">
        <p14:creationId xmlns:p14="http://schemas.microsoft.com/office/powerpoint/2010/main" val="69128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Ervaringen ABP</a:t>
            </a:r>
          </a:p>
          <a:p>
            <a:r>
              <a:rPr lang="nl-NL" dirty="0"/>
              <a:t>Maar we blijven afhankelijk van financiële markten</a:t>
            </a:r>
          </a:p>
          <a:p>
            <a:r>
              <a:rPr lang="nl-NL" dirty="0"/>
              <a:t>Timing van invaren is essentieel</a:t>
            </a:r>
          </a:p>
          <a:p>
            <a:r>
              <a:rPr lang="nl-NL" dirty="0"/>
              <a:t> </a:t>
            </a:r>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18</a:t>
            </a:fld>
            <a:endParaRPr lang="nl-NL"/>
          </a:p>
        </p:txBody>
      </p:sp>
    </p:spTree>
    <p:extLst>
      <p:ext uri="{BB962C8B-B14F-4D97-AF65-F5344CB8AC3E}">
        <p14:creationId xmlns:p14="http://schemas.microsoft.com/office/powerpoint/2010/main" val="216258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Evenwichtig:</a:t>
            </a:r>
          </a:p>
          <a:p>
            <a:pPr marL="171450" indent="-171450">
              <a:buFont typeface="Arial" panose="020B0604020202020204" pitchFamily="34" charset="0"/>
              <a:buChar char="•"/>
            </a:pPr>
            <a:r>
              <a:rPr lang="nl-NL" dirty="0"/>
              <a:t>In elk geval: UPO-voor = UPO-na</a:t>
            </a:r>
          </a:p>
          <a:p>
            <a:pPr marL="171450" indent="-171450">
              <a:buFont typeface="Arial" panose="020B0604020202020204" pitchFamily="34" charset="0"/>
              <a:buChar char="•"/>
            </a:pPr>
            <a:r>
              <a:rPr lang="nl-NL" dirty="0"/>
              <a:t>Beoordelen of compensatie nodig is</a:t>
            </a:r>
          </a:p>
          <a:p>
            <a:pPr marL="171450" indent="-171450">
              <a:buFont typeface="Arial" panose="020B0604020202020204" pitchFamily="34" charset="0"/>
              <a:buChar char="•"/>
            </a:pPr>
            <a:r>
              <a:rPr lang="nl-NL" dirty="0"/>
              <a:t>Check gecombineerde effecten van afschaffen doorsneesystematiek en het nieuwe pensioencontract.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Rekenvoorbeelden</a:t>
            </a:r>
          </a:p>
          <a:p>
            <a:pPr marL="171450" indent="-171450">
              <a:buFont typeface="Arial" panose="020B0604020202020204" pitchFamily="34" charset="0"/>
              <a:buChar char="•"/>
            </a:pPr>
            <a:r>
              <a:rPr lang="nl-NL" dirty="0"/>
              <a:t>Berekeningen CPB / 13 pensioenfondsen: het verwachte pensioen van de groep 40-50 jarigen door deze twee effecten per saldo hoger zal zijn.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Wel blijven opletten!</a:t>
            </a:r>
          </a:p>
          <a:p>
            <a:pPr marL="171450" indent="-171450">
              <a:buFont typeface="Arial" panose="020B0604020202020204" pitchFamily="34" charset="0"/>
              <a:buChar char="•"/>
            </a:pPr>
            <a:r>
              <a:rPr lang="nl-NL" dirty="0"/>
              <a:t>Het echter toch zo zijn dat een bepaalde leeftijdsgroep toch een nadeel heeft. Dan: extra maatregelen om deze groep adequaat te compenseren.</a:t>
            </a:r>
          </a:p>
          <a:p>
            <a:pPr marL="171450" indent="-171450">
              <a:buFont typeface="Arial" panose="020B0604020202020204" pitchFamily="34" charset="0"/>
              <a:buChar char="•"/>
            </a:pPr>
            <a:r>
              <a:rPr lang="nl-NL" dirty="0">
                <a:sym typeface="Wingdings" panose="05000000000000000000" pitchFamily="2" charset="2"/>
              </a:rPr>
              <a:t> wat kan je zelf doen?</a:t>
            </a:r>
          </a:p>
          <a:p>
            <a:pPr marL="171450" indent="-171450">
              <a:buFont typeface="Arial" panose="020B0604020202020204" pitchFamily="34" charset="0"/>
              <a:buChar char="•"/>
            </a:pPr>
            <a:r>
              <a:rPr lang="nl-NL" dirty="0">
                <a:sym typeface="Wingdings" panose="05000000000000000000" pitchFamily="2" charset="2"/>
              </a:rPr>
              <a:t>Bekijk </a:t>
            </a:r>
            <a:r>
              <a:rPr lang="nl-NL" dirty="0" err="1">
                <a:sym typeface="Wingdings" panose="05000000000000000000" pitchFamily="2" charset="2"/>
              </a:rPr>
              <a:t>MijnPensioenOverzicht</a:t>
            </a:r>
            <a:r>
              <a:rPr lang="nl-NL" dirty="0">
                <a:sym typeface="Wingdings" panose="05000000000000000000" pitchFamily="2" charset="2"/>
              </a:rPr>
              <a:t>: check je gegevens, bewaar een kopietje</a:t>
            </a:r>
            <a:endParaRPr lang="nl-NL" dirty="0"/>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19</a:t>
            </a:fld>
            <a:endParaRPr lang="nl-NL"/>
          </a:p>
        </p:txBody>
      </p:sp>
    </p:spTree>
    <p:extLst>
      <p:ext uri="{BB962C8B-B14F-4D97-AF65-F5344CB8AC3E}">
        <p14:creationId xmlns:p14="http://schemas.microsoft.com/office/powerpoint/2010/main" val="150605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2</a:t>
            </a:fld>
            <a:endParaRPr lang="nl-NL"/>
          </a:p>
        </p:txBody>
      </p:sp>
    </p:spTree>
    <p:extLst>
      <p:ext uri="{BB962C8B-B14F-4D97-AF65-F5344CB8AC3E}">
        <p14:creationId xmlns:p14="http://schemas.microsoft.com/office/powerpoint/2010/main" val="3320648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76823-DA82-4689-8DA8-56C4078AF36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221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vragen gaan over uw persoonlijke situatie. Pensioen is individueel. Je kunt je niet vergelijken met een collega.</a:t>
            </a:r>
          </a:p>
          <a:p>
            <a:r>
              <a:rPr lang="nl-NL" dirty="0"/>
              <a:t>Daar kunnen we geen algemene antwoorden op geven in dit </a:t>
            </a:r>
            <a:r>
              <a:rPr lang="nl-NL" dirty="0" err="1"/>
              <a:t>webinar</a:t>
            </a:r>
            <a:r>
              <a:rPr lang="nl-NL" dirty="0"/>
              <a:t>.</a:t>
            </a:r>
          </a:p>
          <a:p>
            <a:r>
              <a:rPr lang="nl-NL" dirty="0"/>
              <a:t>Maar we kunnen u wel op weg helpen om zelf te kijken hoe uw pensioen er voor staat:</a:t>
            </a:r>
          </a:p>
          <a:p>
            <a:endParaRPr lang="nl-NL" dirty="0"/>
          </a:p>
          <a:p>
            <a:pPr marL="171450" indent="-171450">
              <a:buFont typeface="Arial" panose="020B0604020202020204" pitchFamily="34" charset="0"/>
              <a:buChar char="•"/>
            </a:pPr>
            <a:r>
              <a:rPr lang="nl-NL" dirty="0"/>
              <a:t>Uw pensioenfonds informeert u regelmatig. Kijk daar eens naar filmpjes, rekentools, persoonlijke overzicht.</a:t>
            </a:r>
          </a:p>
          <a:p>
            <a:pPr marL="171450" indent="-171450">
              <a:buFont typeface="Arial" panose="020B0604020202020204" pitchFamily="34" charset="0"/>
              <a:buChar char="•"/>
            </a:pPr>
            <a:r>
              <a:rPr lang="nl-NL" dirty="0"/>
              <a:t>Mijn </a:t>
            </a:r>
            <a:r>
              <a:rPr lang="nl-NL" dirty="0" err="1"/>
              <a:t>PensioenOverzicht</a:t>
            </a:r>
            <a:r>
              <a:rPr lang="nl-NL" dirty="0"/>
              <a:t>: Kijk er eens op en bewaar de prints</a:t>
            </a:r>
          </a:p>
          <a:p>
            <a:pPr marL="171450" indent="-171450">
              <a:buFont typeface="Arial" panose="020B0604020202020204" pitchFamily="34" charset="0"/>
              <a:buChar char="•"/>
            </a:pPr>
            <a:r>
              <a:rPr lang="nl-NL" dirty="0"/>
              <a:t>Loop de gegevens even goed na</a:t>
            </a:r>
          </a:p>
          <a:p>
            <a:pPr marL="171450" indent="-171450">
              <a:buFont typeface="Arial" panose="020B0604020202020204" pitchFamily="34" charset="0"/>
              <a:buChar char="•"/>
            </a:pPr>
            <a:r>
              <a:rPr lang="nl-NL" dirty="0"/>
              <a:t>Wat heb je nodig? Kijk op schijf van 5 </a:t>
            </a:r>
            <a:r>
              <a:rPr lang="nl-NL" dirty="0" err="1"/>
              <a:t>nibud</a:t>
            </a:r>
            <a:r>
              <a:rPr lang="nl-NL" dirty="0"/>
              <a:t>.</a:t>
            </a:r>
          </a:p>
          <a:p>
            <a:pPr marL="171450" indent="-171450">
              <a:buFont typeface="Arial" panose="020B0604020202020204" pitchFamily="34" charset="0"/>
              <a:buChar char="•"/>
            </a:pPr>
            <a:r>
              <a:rPr lang="nl-NL" dirty="0"/>
              <a:t>Eerder stoppen? Minder werken? Kijk bij </a:t>
            </a:r>
            <a:r>
              <a:rPr lang="nl-NL" dirty="0" err="1"/>
              <a:t>nibud</a:t>
            </a:r>
            <a:r>
              <a:rPr lang="nl-NL" dirty="0"/>
              <a:t> “bijna met pensioen geldplan”</a:t>
            </a:r>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21</a:t>
            </a:fld>
            <a:endParaRPr lang="nl-NL"/>
          </a:p>
        </p:txBody>
      </p:sp>
    </p:spTree>
    <p:extLst>
      <p:ext uri="{BB962C8B-B14F-4D97-AF65-F5344CB8AC3E}">
        <p14:creationId xmlns:p14="http://schemas.microsoft.com/office/powerpoint/2010/main" val="1723498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76823-DA82-4689-8DA8-56C4078AF36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339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23</a:t>
            </a:fld>
            <a:endParaRPr lang="nl-NL"/>
          </a:p>
        </p:txBody>
      </p:sp>
    </p:spTree>
    <p:extLst>
      <p:ext uri="{BB962C8B-B14F-4D97-AF65-F5344CB8AC3E}">
        <p14:creationId xmlns:p14="http://schemas.microsoft.com/office/powerpoint/2010/main" val="50220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3</a:t>
            </a:fld>
            <a:endParaRPr lang="nl-NL"/>
          </a:p>
        </p:txBody>
      </p:sp>
    </p:spTree>
    <p:extLst>
      <p:ext uri="{BB962C8B-B14F-4D97-AF65-F5344CB8AC3E}">
        <p14:creationId xmlns:p14="http://schemas.microsoft.com/office/powerpoint/2010/main" val="23048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Vandaag staan we stil bij de nieuwe pensioenwet die op dinsdag 30 mei door de Eerste Kamer is aangenomen. Daarmee gaat de wet van kracht per 1 juli a.s.</a:t>
            </a:r>
          </a:p>
          <a:p>
            <a:r>
              <a:rPr lang="nl-NL" dirty="0"/>
              <a:t>Er staat ons een mega-klus te wachten. Het omzetten van de miljoenen pensioenen is een administratieve klus van ongekende omvang. En we moeten eerst nog per pensioenfonds aan de slag om afspraken te maken over een zorgvuldige, evenwichtige transitie. </a:t>
            </a:r>
          </a:p>
          <a:p>
            <a:r>
              <a:rPr lang="nl-NL" dirty="0"/>
              <a:t>Maar eerst wil ik nog even teruggaan naar het ‘begin’: in 2019 tekenden we het </a:t>
            </a:r>
            <a:r>
              <a:rPr lang="nl-NL" dirty="0" err="1"/>
              <a:t>PensioenAkkoord</a:t>
            </a:r>
            <a:r>
              <a:rPr lang="nl-NL" dirty="0"/>
              <a:t>. Jullie, onze leden, stemden voor met 79% van alle ingebrachte stemmen. (Hier staan we nog met minister Koolmees.) Daarna bracht minister Schouten het wetsvoorstel Wet Toekomst Pensioenen naar de Tweede Kamer. Daar is 6 maanden over gedebatteerd voor dat het ruime steun van 93 stemmen voor (en 48 tegen). De Eerste Kamer heeft meer dan duizend vragen gesteld, totdat ook zij met 46 voor (en 27 tegen) de wet aannamen. </a:t>
            </a:r>
          </a:p>
          <a:p>
            <a:r>
              <a:rPr lang="nl-NL" dirty="0"/>
              <a:t>Het is een zorgvuldig en uitvoering proces geweest. </a:t>
            </a:r>
          </a:p>
          <a:p>
            <a:r>
              <a:rPr lang="nl-NL" dirty="0"/>
              <a:t>En dat alles omdat we het nodig vonden om het pensioenstelsel te veranderen.</a:t>
            </a:r>
          </a:p>
          <a:p>
            <a:r>
              <a:rPr lang="nl-NL" dirty="0"/>
              <a:t>- Waarom vonden we die vernieuwing nodig? </a:t>
            </a:r>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4</a:t>
            </a:fld>
            <a:endParaRPr lang="nl-NL"/>
          </a:p>
        </p:txBody>
      </p:sp>
    </p:spTree>
    <p:extLst>
      <p:ext uri="{BB962C8B-B14F-4D97-AF65-F5344CB8AC3E}">
        <p14:creationId xmlns:p14="http://schemas.microsoft.com/office/powerpoint/2010/main" val="371905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jaren 50: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6 werkenden per 1 gepensioneerde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Volledige loopbaan bij 1 werkgever</a:t>
            </a:r>
          </a:p>
          <a:p>
            <a:pPr marL="171450" indent="-171450">
              <a:buFontTx/>
              <a:buChar char="-"/>
            </a:pPr>
            <a:r>
              <a:rPr lang="nl-NL" dirty="0"/>
              <a:t>Levensverwachting : 70 voor mannen, 72 voor vrouwen</a:t>
            </a:r>
          </a:p>
          <a:p>
            <a:pPr marL="171450" indent="-171450">
              <a:buFontTx/>
              <a:buChar char="-"/>
            </a:pPr>
            <a:endParaRPr lang="nl-NL" dirty="0"/>
          </a:p>
          <a:p>
            <a:pPr marL="0" indent="0">
              <a:buFontTx/>
              <a:buNone/>
            </a:pPr>
            <a:r>
              <a:rPr lang="nl-NL" dirty="0"/>
              <a:t>In 2040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2 werkenden per 1 gepensioneerde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Wisselende loopbaan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Levensverwachting: 85 </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5</a:t>
            </a:fld>
            <a:endParaRPr lang="nl-NL"/>
          </a:p>
        </p:txBody>
      </p:sp>
    </p:spTree>
    <p:extLst>
      <p:ext uri="{BB962C8B-B14F-4D97-AF65-F5344CB8AC3E}">
        <p14:creationId xmlns:p14="http://schemas.microsoft.com/office/powerpoint/2010/main" val="293185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basis onderdelen </a:t>
            </a:r>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6</a:t>
            </a:fld>
            <a:endParaRPr lang="nl-NL"/>
          </a:p>
        </p:txBody>
      </p:sp>
    </p:spTree>
    <p:extLst>
      <p:ext uri="{BB962C8B-B14F-4D97-AF65-F5344CB8AC3E}">
        <p14:creationId xmlns:p14="http://schemas.microsoft.com/office/powerpoint/2010/main" val="394037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7</a:t>
            </a:fld>
            <a:endParaRPr lang="nl-NL"/>
          </a:p>
        </p:txBody>
      </p:sp>
    </p:spTree>
    <p:extLst>
      <p:ext uri="{BB962C8B-B14F-4D97-AF65-F5344CB8AC3E}">
        <p14:creationId xmlns:p14="http://schemas.microsoft.com/office/powerpoint/2010/main" val="142537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EA7EDA-3A41-4F74-B59C-0340EA4265A8}" type="slidenum">
              <a:rPr lang="nl-NL" smtClean="0"/>
              <a:t>8</a:t>
            </a:fld>
            <a:endParaRPr lang="nl-NL"/>
          </a:p>
        </p:txBody>
      </p:sp>
    </p:spTree>
    <p:extLst>
      <p:ext uri="{BB962C8B-B14F-4D97-AF65-F5344CB8AC3E}">
        <p14:creationId xmlns:p14="http://schemas.microsoft.com/office/powerpoint/2010/main" val="361006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De AOW blijft de basis, en nog meer werkenden gaan aanvullend pensioen opbouwen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iedereen bouwt AOW op,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én door afschaffen wachttijden / verlaging toetredingsleeftijden gaan nog meer werknemers via werkgever aanvullend pensioen op.</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Collectiviteit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werkgevers en werknemers regelen samen het inkomen voor later.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cao-partijen blijven zorgen voor voldoende premie-inleg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Stelsel blijft solidair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samen waarborgen van een levenslang pensioen, het nabestaandenpensioen, en bij arbeidsongeschiktheid.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Relatieve lage kosten door collectieve uitvoering</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zie volgende sheet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176823-DA82-4689-8DA8-56C4078AF36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09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16A1D01C-2298-D74F-A572-C33A4638A03A}"/>
              </a:ext>
            </a:extLst>
          </p:cNvPr>
          <p:cNvSpPr>
            <a:spLocks noGrp="1" noChangeAspect="1"/>
          </p:cNvSpPr>
          <p:nvPr>
            <p:ph type="pic" idx="13" hasCustomPrompt="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4464001 w 9144000"/>
              <a:gd name="connsiteY3" fmla="*/ 5143500 h 5143500"/>
              <a:gd name="connsiteX4" fmla="*/ 4464001 w 9144000"/>
              <a:gd name="connsiteY4" fmla="*/ 868539 h 5143500"/>
              <a:gd name="connsiteX5" fmla="*/ 4134568 w 9144000"/>
              <a:gd name="connsiteY5" fmla="*/ 539099 h 5143500"/>
              <a:gd name="connsiteX6" fmla="*/ 0 w 9144000"/>
              <a:gd name="connsiteY6" fmla="*/ 5390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0">
                <a:moveTo>
                  <a:pt x="0" y="0"/>
                </a:moveTo>
                <a:lnTo>
                  <a:pt x="9144000" y="0"/>
                </a:lnTo>
                <a:lnTo>
                  <a:pt x="9144000" y="5143500"/>
                </a:lnTo>
                <a:lnTo>
                  <a:pt x="4464001" y="5143500"/>
                </a:lnTo>
                <a:lnTo>
                  <a:pt x="4464001" y="868539"/>
                </a:lnTo>
                <a:cubicBezTo>
                  <a:pt x="4464001" y="686594"/>
                  <a:pt x="4316509" y="539099"/>
                  <a:pt x="4134568" y="539099"/>
                </a:cubicBezTo>
                <a:lnTo>
                  <a:pt x="0" y="539099"/>
                </a:lnTo>
                <a:close/>
              </a:path>
            </a:pathLst>
          </a:custGeom>
          <a:solidFill>
            <a:schemeClr val="bg1">
              <a:lumMod val="85000"/>
            </a:schemeClr>
          </a:solidFill>
        </p:spPr>
        <p:txBody>
          <a:bodyPr wrap="square" lIns="4824000" tIns="72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ctrTitle"/>
          </p:nvPr>
        </p:nvSpPr>
        <p:spPr>
          <a:xfrm>
            <a:off x="719999" y="2784000"/>
            <a:ext cx="4896000" cy="2688000"/>
          </a:xfrm>
        </p:spPr>
        <p:txBody>
          <a:bodyPr anchor="b" anchorCtr="0"/>
          <a:lstStyle>
            <a:lvl1pPr algn="l">
              <a:defRPr sz="4800"/>
            </a:lvl1pPr>
          </a:lstStyle>
          <a:p>
            <a:r>
              <a:rPr lang="nl-NL"/>
              <a:t>Klik om stijl te bewerken</a:t>
            </a:r>
            <a:endParaRPr lang="en-US" dirty="0"/>
          </a:p>
        </p:txBody>
      </p:sp>
      <p:sp>
        <p:nvSpPr>
          <p:cNvPr id="3" name="Subtitle 2"/>
          <p:cNvSpPr>
            <a:spLocks noGrp="1"/>
          </p:cNvSpPr>
          <p:nvPr>
            <p:ph type="subTitle" idx="1"/>
          </p:nvPr>
        </p:nvSpPr>
        <p:spPr>
          <a:xfrm>
            <a:off x="719999" y="5590160"/>
            <a:ext cx="4896000" cy="1056000"/>
          </a:xfrm>
        </p:spPr>
        <p:txBody>
          <a:bodyPr anchor="t" anchorCtr="0"/>
          <a:lstStyle>
            <a:lvl1pPr marL="0" indent="0" algn="l">
              <a:lnSpc>
                <a:spcPct val="90000"/>
              </a:lnSpc>
              <a:buNone/>
              <a:defRPr sz="2400" b="1">
                <a:solidFill>
                  <a:schemeClr val="tx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ADD497-B790-6646-B0B3-65D9752D93A0}"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pic>
        <p:nvPicPr>
          <p:cNvPr id="8" name="Afbeelding 7" descr="CNV Platform voor werkend Nederland ">
            <a:extLst>
              <a:ext uri="{FF2B5EF4-FFF2-40B4-BE49-F238E27FC236}">
                <a16:creationId xmlns:a16="http://schemas.microsoft.com/office/drawing/2014/main" id="{6E4E0651-CED5-5A44-96F8-113E14E0D323}"/>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648000" y="1369672"/>
            <a:ext cx="3864864" cy="999744"/>
          </a:xfrm>
          <a:prstGeom prst="rect">
            <a:avLst/>
          </a:prstGeom>
        </p:spPr>
      </p:pic>
    </p:spTree>
    <p:extLst>
      <p:ext uri="{BB962C8B-B14F-4D97-AF65-F5344CB8AC3E}">
        <p14:creationId xmlns:p14="http://schemas.microsoft.com/office/powerpoint/2010/main" val="164698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ijdelijke aanduiding voor afbeelding 8">
            <a:extLst>
              <a:ext uri="{FF2B5EF4-FFF2-40B4-BE49-F238E27FC236}">
                <a16:creationId xmlns:a16="http://schemas.microsoft.com/office/drawing/2014/main" id="{EFC62B8D-7366-334D-A985-C764FAC4A626}"/>
              </a:ext>
            </a:extLst>
          </p:cNvPr>
          <p:cNvSpPr>
            <a:spLocks noGrp="1" noChangeAspect="1"/>
          </p:cNvSpPr>
          <p:nvPr>
            <p:ph type="pic" idx="14" hasCustomPrompt="1"/>
          </p:nvPr>
        </p:nvSpPr>
        <p:spPr>
          <a:xfrm>
            <a:off x="720000" y="1536002"/>
            <a:ext cx="11472000" cy="5323199"/>
          </a:xfrm>
          <a:custGeom>
            <a:avLst/>
            <a:gdLst>
              <a:gd name="connsiteX0" fmla="*/ 329434 w 8604000"/>
              <a:gd name="connsiteY0" fmla="*/ 0 h 3992399"/>
              <a:gd name="connsiteX1" fmla="*/ 4464000 w 8604000"/>
              <a:gd name="connsiteY1" fmla="*/ 0 h 3992399"/>
              <a:gd name="connsiteX2" fmla="*/ 4464000 w 8604000"/>
              <a:gd name="connsiteY2" fmla="*/ 547 h 3992399"/>
              <a:gd name="connsiteX3" fmla="*/ 4469434 w 8604000"/>
              <a:gd name="connsiteY3" fmla="*/ 0 h 3992399"/>
              <a:gd name="connsiteX4" fmla="*/ 8604000 w 8604000"/>
              <a:gd name="connsiteY4" fmla="*/ 0 h 3992399"/>
              <a:gd name="connsiteX5" fmla="*/ 8604000 w 8604000"/>
              <a:gd name="connsiteY5" fmla="*/ 3992399 h 3992399"/>
              <a:gd name="connsiteX6" fmla="*/ 4464000 w 8604000"/>
              <a:gd name="connsiteY6" fmla="*/ 3992399 h 3992399"/>
              <a:gd name="connsiteX7" fmla="*/ 4140000 w 8604000"/>
              <a:gd name="connsiteY7" fmla="*/ 3992399 h 3992399"/>
              <a:gd name="connsiteX8" fmla="*/ 0 w 8604000"/>
              <a:gd name="connsiteY8" fmla="*/ 3992399 h 3992399"/>
              <a:gd name="connsiteX9" fmla="*/ 0 w 8604000"/>
              <a:gd name="connsiteY9" fmla="*/ 329030 h 3992399"/>
              <a:gd name="connsiteX10" fmla="*/ 329434 w 8604000"/>
              <a:gd name="connsiteY10" fmla="*/ 0 h 399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4000" h="3992399">
                <a:moveTo>
                  <a:pt x="329434" y="0"/>
                </a:moveTo>
                <a:lnTo>
                  <a:pt x="4464000" y="0"/>
                </a:lnTo>
                <a:lnTo>
                  <a:pt x="4464000" y="547"/>
                </a:lnTo>
                <a:lnTo>
                  <a:pt x="4469434" y="0"/>
                </a:lnTo>
                <a:lnTo>
                  <a:pt x="8604000" y="0"/>
                </a:lnTo>
                <a:lnTo>
                  <a:pt x="8604000" y="3992399"/>
                </a:lnTo>
                <a:lnTo>
                  <a:pt x="4464000" y="3992399"/>
                </a:lnTo>
                <a:lnTo>
                  <a:pt x="4140000" y="3992399"/>
                </a:lnTo>
                <a:lnTo>
                  <a:pt x="0" y="3992399"/>
                </a:lnTo>
                <a:lnTo>
                  <a:pt x="0" y="329030"/>
                </a:lnTo>
                <a:cubicBezTo>
                  <a:pt x="0" y="147311"/>
                  <a:pt x="147496" y="0"/>
                  <a:pt x="329434" y="0"/>
                </a:cubicBezTo>
                <a:close/>
              </a:path>
            </a:pathLst>
          </a:custGeom>
          <a:solidFill>
            <a:schemeClr val="bg1">
              <a:lumMod val="85000"/>
            </a:schemeClr>
          </a:solidFill>
        </p:spPr>
        <p:txBody>
          <a:bodyPr wrap="square" lIns="1800000" tIns="720000" rIns="1800000" anchor="t">
            <a:noAutofit/>
          </a:bodyPr>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88488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teks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35F890-0F95-5A4A-96BA-D78C9B583BF6}"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6122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teks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2" y="600000"/>
            <a:ext cx="10751999" cy="1296000"/>
          </a:xfrm>
        </p:spPr>
        <p:txBody>
          <a:bodyPr/>
          <a:lstStyle/>
          <a:p>
            <a:r>
              <a:rPr lang="nl-NL"/>
              <a:t>Klik om stijl te bewerken</a:t>
            </a:r>
            <a:endParaRPr lang="en-US" dirty="0"/>
          </a:p>
        </p:txBody>
      </p:sp>
      <p:sp>
        <p:nvSpPr>
          <p:cNvPr id="3" name="Content Placeholder 2"/>
          <p:cNvSpPr>
            <a:spLocks noGrp="1"/>
          </p:cNvSpPr>
          <p:nvPr>
            <p:ph idx="1"/>
          </p:nvPr>
        </p:nvSpPr>
        <p:spPr>
          <a:xfrm>
            <a:off x="719999" y="2088000"/>
            <a:ext cx="10751999" cy="422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1157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40000" y="4704000"/>
            <a:ext cx="10031999" cy="864000"/>
          </a:xfrm>
        </p:spPr>
        <p:txBody>
          <a:bodyPr anchor="t"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Klikken om de naam of referentie te bewerken</a:t>
            </a:r>
            <a:endParaRPr lang="en-US" dirty="0"/>
          </a:p>
        </p:txBody>
      </p:sp>
      <p:sp>
        <p:nvSpPr>
          <p:cNvPr id="4" name="Date Placeholder 3"/>
          <p:cNvSpPr>
            <a:spLocks noGrp="1"/>
          </p:cNvSpPr>
          <p:nvPr>
            <p:ph type="dt" sz="half" idx="10"/>
          </p:nvPr>
        </p:nvSpPr>
        <p:spPr/>
        <p:txBody>
          <a:bodyPr/>
          <a:lstStyle/>
          <a:p>
            <a:fld id="{AF2AF0FF-14A1-F042-87AF-9DD61C406B1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itle 1">
            <a:extLst>
              <a:ext uri="{FF2B5EF4-FFF2-40B4-BE49-F238E27FC236}">
                <a16:creationId xmlns:a16="http://schemas.microsoft.com/office/drawing/2014/main" id="{77DB6F26-EF35-054A-A265-D4B7828EF6C5}"/>
              </a:ext>
            </a:extLst>
          </p:cNvPr>
          <p:cNvSpPr>
            <a:spLocks noGrp="1"/>
          </p:cNvSpPr>
          <p:nvPr>
            <p:ph type="ctrTitle"/>
          </p:nvPr>
        </p:nvSpPr>
        <p:spPr>
          <a:xfrm>
            <a:off x="1440000" y="2352000"/>
            <a:ext cx="10031999" cy="2112000"/>
          </a:xfrm>
        </p:spPr>
        <p:txBody>
          <a:bodyPr anchor="b" anchorCtr="0"/>
          <a:lstStyle>
            <a:lvl1pPr algn="l">
              <a:defRPr sz="4800">
                <a:solidFill>
                  <a:schemeClr val="bg1"/>
                </a:solidFill>
              </a:defRPr>
            </a:lvl1pPr>
          </a:lstStyle>
          <a:p>
            <a:r>
              <a:rPr lang="nl-NL"/>
              <a:t>Klik om stijl te bewerken</a:t>
            </a:r>
            <a:endParaRPr lang="en-US" dirty="0"/>
          </a:p>
        </p:txBody>
      </p:sp>
      <p:pic>
        <p:nvPicPr>
          <p:cNvPr id="11" name="Afbeelding 10">
            <a:extLst>
              <a:ext uri="{FF2B5EF4-FFF2-40B4-BE49-F238E27FC236}">
                <a16:creationId xmlns:a16="http://schemas.microsoft.com/office/drawing/2014/main" id="{3BB69122-C93A-D047-A74E-FF8284D4A8FE}"/>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382401" y="662400"/>
            <a:ext cx="3059684" cy="791464"/>
          </a:xfrm>
          <a:prstGeom prst="rect">
            <a:avLst/>
          </a:prstGeom>
        </p:spPr>
      </p:pic>
    </p:spTree>
    <p:extLst>
      <p:ext uri="{BB962C8B-B14F-4D97-AF65-F5344CB8AC3E}">
        <p14:creationId xmlns:p14="http://schemas.microsoft.com/office/powerpoint/2010/main" val="211814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met afbeelding">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2AF0FF-14A1-F042-87AF-9DD61C406B1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pic>
        <p:nvPicPr>
          <p:cNvPr id="11" name="Afbeelding 10">
            <a:extLst>
              <a:ext uri="{FF2B5EF4-FFF2-40B4-BE49-F238E27FC236}">
                <a16:creationId xmlns:a16="http://schemas.microsoft.com/office/drawing/2014/main" id="{3BB69122-C93A-D047-A74E-FF8284D4A8F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62401" y="662400"/>
            <a:ext cx="3059684" cy="791464"/>
          </a:xfrm>
          <a:prstGeom prst="rect">
            <a:avLst/>
          </a:prstGeom>
        </p:spPr>
      </p:pic>
      <p:sp>
        <p:nvSpPr>
          <p:cNvPr id="9" name="Picture Placeholder 2">
            <a:extLst>
              <a:ext uri="{FF2B5EF4-FFF2-40B4-BE49-F238E27FC236}">
                <a16:creationId xmlns:a16="http://schemas.microsoft.com/office/drawing/2014/main" id="{8A5F144B-E65D-044A-AAAF-07C11D4095E7}"/>
              </a:ext>
            </a:extLst>
          </p:cNvPr>
          <p:cNvSpPr>
            <a:spLocks noGrp="1"/>
          </p:cNvSpPr>
          <p:nvPr>
            <p:ph type="pic" idx="13" hasCustomPrompt="1"/>
          </p:nvPr>
        </p:nvSpPr>
        <p:spPr>
          <a:xfrm>
            <a:off x="6240000" y="-2"/>
            <a:ext cx="5952000" cy="6858001"/>
          </a:xfrm>
          <a:solidFill>
            <a:schemeClr val="bg1">
              <a:lumMod val="85000"/>
            </a:schemeClr>
          </a:solidFill>
        </p:spPr>
        <p:txBody>
          <a:bodyPr lIns="360000" tIns="360000" rIns="360000" anchor="t"/>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12" name="Subtitle 2">
            <a:extLst>
              <a:ext uri="{FF2B5EF4-FFF2-40B4-BE49-F238E27FC236}">
                <a16:creationId xmlns:a16="http://schemas.microsoft.com/office/drawing/2014/main" id="{91C75C49-C6E2-B44B-A922-EC7A752DC4F0}"/>
              </a:ext>
            </a:extLst>
          </p:cNvPr>
          <p:cNvSpPr>
            <a:spLocks noGrp="1"/>
          </p:cNvSpPr>
          <p:nvPr>
            <p:ph type="subTitle" idx="1" hasCustomPrompt="1"/>
          </p:nvPr>
        </p:nvSpPr>
        <p:spPr>
          <a:xfrm>
            <a:off x="720001" y="5424000"/>
            <a:ext cx="4895999" cy="864000"/>
          </a:xfrm>
        </p:spPr>
        <p:txBody>
          <a:bodyPr anchor="t" anchorCtr="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Klikken om de naam of referentie te bewerken</a:t>
            </a:r>
            <a:endParaRPr lang="en-US" dirty="0"/>
          </a:p>
        </p:txBody>
      </p:sp>
      <p:sp>
        <p:nvSpPr>
          <p:cNvPr id="13" name="Title 1">
            <a:extLst>
              <a:ext uri="{FF2B5EF4-FFF2-40B4-BE49-F238E27FC236}">
                <a16:creationId xmlns:a16="http://schemas.microsoft.com/office/drawing/2014/main" id="{868531F9-E7FE-FB4C-92BE-30E56A1D160D}"/>
              </a:ext>
            </a:extLst>
          </p:cNvPr>
          <p:cNvSpPr>
            <a:spLocks noGrp="1"/>
          </p:cNvSpPr>
          <p:nvPr>
            <p:ph type="ctrTitle"/>
          </p:nvPr>
        </p:nvSpPr>
        <p:spPr>
          <a:xfrm>
            <a:off x="720001" y="3072000"/>
            <a:ext cx="4895999" cy="2112000"/>
          </a:xfrm>
        </p:spPr>
        <p:txBody>
          <a:bodyPr anchor="b" anchorCtr="0"/>
          <a:lstStyle>
            <a:lvl1pPr algn="l">
              <a:defRPr sz="4800">
                <a:solidFill>
                  <a:schemeClr val="bg1"/>
                </a:solidFill>
              </a:defRPr>
            </a:lvl1pPr>
          </a:lstStyle>
          <a:p>
            <a:r>
              <a:rPr lang="nl-NL"/>
              <a:t>Klik om stijl te bewerken</a:t>
            </a:r>
            <a:endParaRPr lang="en-US" dirty="0"/>
          </a:p>
        </p:txBody>
      </p:sp>
    </p:spTree>
    <p:extLst>
      <p:ext uri="{BB962C8B-B14F-4D97-AF65-F5344CB8AC3E}">
        <p14:creationId xmlns:p14="http://schemas.microsoft.com/office/powerpoint/2010/main" val="1930465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teks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9117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wee kolomm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13 juni 2023</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2">
            <a:extLst>
              <a:ext uri="{FF2B5EF4-FFF2-40B4-BE49-F238E27FC236}">
                <a16:creationId xmlns:a16="http://schemas.microsoft.com/office/drawing/2014/main" id="{F02ABD8E-166C-7246-83C2-2C8FAB5CB4CA}"/>
              </a:ext>
            </a:extLst>
          </p:cNvPr>
          <p:cNvSpPr>
            <a:spLocks noGrp="1"/>
          </p:cNvSpPr>
          <p:nvPr>
            <p:ph idx="1"/>
          </p:nvPr>
        </p:nvSpPr>
        <p:spPr>
          <a:xfrm>
            <a:off x="719999" y="1727999"/>
            <a:ext cx="4895999" cy="422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Content Placeholder 2">
            <a:extLst>
              <a:ext uri="{FF2B5EF4-FFF2-40B4-BE49-F238E27FC236}">
                <a16:creationId xmlns:a16="http://schemas.microsoft.com/office/drawing/2014/main" id="{586C3F83-E772-8543-A83D-65C494FEB0D4}"/>
              </a:ext>
            </a:extLst>
          </p:cNvPr>
          <p:cNvSpPr>
            <a:spLocks noGrp="1"/>
          </p:cNvSpPr>
          <p:nvPr>
            <p:ph idx="13"/>
          </p:nvPr>
        </p:nvSpPr>
        <p:spPr>
          <a:xfrm>
            <a:off x="6598201" y="1727999"/>
            <a:ext cx="4895999" cy="422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extLst>
      <p:ext uri="{BB962C8B-B14F-4D97-AF65-F5344CB8AC3E}">
        <p14:creationId xmlns:p14="http://schemas.microsoft.com/office/powerpoint/2010/main" val="1429033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13 juni 2023</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217975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sluiting">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3D39A6D-9014-5437-52C9-4FFBB80476AE}"/>
              </a:ext>
            </a:extLst>
          </p:cNvPr>
          <p:cNvSpPr>
            <a:spLocks noGrp="1" noChangeAspect="1"/>
          </p:cNvSpPr>
          <p:nvPr>
            <p:ph type="pic" idx="1" hasCustomPrompt="1"/>
          </p:nvPr>
        </p:nvSpPr>
        <p:spPr>
          <a:xfrm>
            <a:off x="0" y="0"/>
            <a:ext cx="12192000" cy="6858000"/>
          </a:xfrm>
          <a:solidFill>
            <a:schemeClr val="bg1">
              <a:lumMod val="85000"/>
            </a:schemeClr>
          </a:solidFill>
        </p:spPr>
        <p:txBody>
          <a:bodyPr lIns="1800000" tIns="720000" rIns="1800000" anchor="t"/>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2" name="Date Placeholder 1"/>
          <p:cNvSpPr>
            <a:spLocks noGrp="1"/>
          </p:cNvSpPr>
          <p:nvPr>
            <p:ph type="dt" sz="half" idx="10"/>
          </p:nvPr>
        </p:nvSpPr>
        <p:spPr/>
        <p:txBody>
          <a:bodyPr/>
          <a:lstStyle/>
          <a:p>
            <a:fld id="{CC636EFB-2533-F548-8285-37FF0865AA95}" type="datetime4">
              <a:rPr lang="nl-NL" smtClean="0"/>
              <a:t>13 juni 2023</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ext Placeholder 3" descr="CNV Platform voor werkend Nederland ">
            <a:extLst>
              <a:ext uri="{FF2B5EF4-FFF2-40B4-BE49-F238E27FC236}">
                <a16:creationId xmlns:a16="http://schemas.microsoft.com/office/drawing/2014/main" id="{D324770D-3E04-FBC4-C45D-7E11953ACB01}"/>
              </a:ext>
            </a:extLst>
          </p:cNvPr>
          <p:cNvSpPr>
            <a:spLocks noGrp="1"/>
          </p:cNvSpPr>
          <p:nvPr>
            <p:ph type="body" sz="half" idx="2" hasCustomPrompt="1"/>
          </p:nvPr>
        </p:nvSpPr>
        <p:spPr>
          <a:xfrm>
            <a:off x="4176001" y="2688000"/>
            <a:ext cx="5375999" cy="1392000"/>
          </a:xfrm>
          <a:blipFill>
            <a:blip r:embed="rId2"/>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 </a:t>
            </a:r>
          </a:p>
        </p:txBody>
      </p:sp>
    </p:spTree>
    <p:extLst>
      <p:ext uri="{BB962C8B-B14F-4D97-AF65-F5344CB8AC3E}">
        <p14:creationId xmlns:p14="http://schemas.microsoft.com/office/powerpoint/2010/main" val="837348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pPr lvl="0"/>
            <a:r>
              <a:rPr lang="nl-NL" altLang="nl-NL" noProof="0"/>
              <a:t>Klik om het opmaakprofiel te bewerken</a:t>
            </a:r>
          </a:p>
        </p:txBody>
      </p:sp>
    </p:spTree>
    <p:extLst>
      <p:ext uri="{BB962C8B-B14F-4D97-AF65-F5344CB8AC3E}">
        <p14:creationId xmlns:p14="http://schemas.microsoft.com/office/powerpoint/2010/main" val="197156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307E6363-5F0D-E34E-951A-F9CB3269F840}"/>
              </a:ext>
            </a:extLst>
          </p:cNvPr>
          <p:cNvSpPr>
            <a:spLocks noGrp="1" noChangeAspect="1"/>
          </p:cNvSpPr>
          <p:nvPr>
            <p:ph type="pic" idx="13" hasCustomPrompt="1"/>
          </p:nvPr>
        </p:nvSpPr>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40000 h 5143500"/>
              <a:gd name="connsiteX3" fmla="*/ 5009434 w 9144000"/>
              <a:gd name="connsiteY3" fmla="*/ 540000 h 5143500"/>
              <a:gd name="connsiteX4" fmla="*/ 4680000 w 9144000"/>
              <a:gd name="connsiteY4" fmla="*/ 869440 h 5143500"/>
              <a:gd name="connsiteX5" fmla="*/ 4680000 w 9144000"/>
              <a:gd name="connsiteY5" fmla="*/ 5143500 h 5143500"/>
              <a:gd name="connsiteX6" fmla="*/ 0 w 914400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0">
                <a:moveTo>
                  <a:pt x="0" y="0"/>
                </a:moveTo>
                <a:lnTo>
                  <a:pt x="9144000" y="0"/>
                </a:lnTo>
                <a:lnTo>
                  <a:pt x="9144000" y="540000"/>
                </a:lnTo>
                <a:lnTo>
                  <a:pt x="5009434" y="540000"/>
                </a:lnTo>
                <a:cubicBezTo>
                  <a:pt x="4827496" y="540000"/>
                  <a:pt x="4680000" y="687495"/>
                  <a:pt x="4680000" y="869440"/>
                </a:cubicBezTo>
                <a:lnTo>
                  <a:pt x="4680000" y="5143500"/>
                </a:lnTo>
                <a:lnTo>
                  <a:pt x="0" y="5143500"/>
                </a:lnTo>
                <a:close/>
              </a:path>
            </a:pathLst>
          </a:custGeom>
          <a:solidFill>
            <a:schemeClr val="bg1">
              <a:lumMod val="85000"/>
            </a:schemeClr>
          </a:solidFill>
        </p:spPr>
        <p:txBody>
          <a:bodyPr wrap="square" lIns="360000" tIns="720000" rIns="4824000" anchor="t">
            <a:noAutofit/>
          </a:bodyPr>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ctrTitle"/>
          </p:nvPr>
        </p:nvSpPr>
        <p:spPr>
          <a:xfrm>
            <a:off x="6960000" y="2784000"/>
            <a:ext cx="4896000" cy="2688000"/>
          </a:xfrm>
        </p:spPr>
        <p:txBody>
          <a:bodyPr anchor="b" anchorCtr="0"/>
          <a:lstStyle>
            <a:lvl1pPr algn="l">
              <a:defRPr sz="4800"/>
            </a:lvl1pPr>
          </a:lstStyle>
          <a:p>
            <a:r>
              <a:rPr lang="nl-NL"/>
              <a:t>Klik om stijl te bewerken</a:t>
            </a:r>
            <a:endParaRPr lang="en-US" dirty="0"/>
          </a:p>
        </p:txBody>
      </p:sp>
      <p:sp>
        <p:nvSpPr>
          <p:cNvPr id="3" name="Subtitle 2"/>
          <p:cNvSpPr>
            <a:spLocks noGrp="1"/>
          </p:cNvSpPr>
          <p:nvPr>
            <p:ph type="subTitle" idx="1"/>
          </p:nvPr>
        </p:nvSpPr>
        <p:spPr>
          <a:xfrm>
            <a:off x="6960000" y="5590160"/>
            <a:ext cx="4896000" cy="1056000"/>
          </a:xfrm>
        </p:spPr>
        <p:txBody>
          <a:bodyPr anchor="t" anchorCtr="0"/>
          <a:lstStyle>
            <a:lvl1pPr marL="0" indent="0" algn="l">
              <a:lnSpc>
                <a:spcPct val="90000"/>
              </a:lnSpc>
              <a:buNone/>
              <a:defRPr sz="2400" b="1">
                <a:solidFill>
                  <a:schemeClr val="tx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ADD497-B790-6646-B0B3-65D9752D93A0}"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pic>
        <p:nvPicPr>
          <p:cNvPr id="8" name="Afbeelding 7" descr="CNV Platform voor werkend Nederland ">
            <a:extLst>
              <a:ext uri="{FF2B5EF4-FFF2-40B4-BE49-F238E27FC236}">
                <a16:creationId xmlns:a16="http://schemas.microsoft.com/office/drawing/2014/main" id="{6E4E0651-CED5-5A44-96F8-113E14E0D323}"/>
              </a:ext>
            </a:extLst>
          </p:cNvPr>
          <p:cNvPicPr>
            <a:picLocks noChangeAspect="1"/>
          </p:cNvPicPr>
          <p:nvPr userDrawn="1"/>
        </p:nvPicPr>
        <p:blipFill>
          <a:blip r:embed="rId2"/>
          <a:srcRect/>
          <a:stretch/>
        </p:blipFill>
        <p:spPr>
          <a:xfrm>
            <a:off x="6888000" y="1369672"/>
            <a:ext cx="3864864" cy="999744"/>
          </a:xfrm>
          <a:prstGeom prst="rect">
            <a:avLst/>
          </a:prstGeom>
        </p:spPr>
      </p:pic>
    </p:spTree>
    <p:extLst>
      <p:ext uri="{BB962C8B-B14F-4D97-AF65-F5344CB8AC3E}">
        <p14:creationId xmlns:p14="http://schemas.microsoft.com/office/powerpoint/2010/main" val="2052707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6007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Tree>
    <p:extLst>
      <p:ext uri="{BB962C8B-B14F-4D97-AF65-F5344CB8AC3E}">
        <p14:creationId xmlns:p14="http://schemas.microsoft.com/office/powerpoint/2010/main" val="290716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90546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40318" y="2505075"/>
            <a:ext cx="5158316"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71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63728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181141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465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3531491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3531950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780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77863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3">
    <p:spTree>
      <p:nvGrpSpPr>
        <p:cNvPr id="1" name=""/>
        <p:cNvGrpSpPr/>
        <p:nvPr/>
      </p:nvGrpSpPr>
      <p:grpSpPr>
        <a:xfrm>
          <a:off x="0" y="0"/>
          <a:ext cx="0" cy="0"/>
          <a:chOff x="0" y="0"/>
          <a:chExt cx="0" cy="0"/>
        </a:xfrm>
      </p:grpSpPr>
      <p:sp>
        <p:nvSpPr>
          <p:cNvPr id="2" name="Title 1"/>
          <p:cNvSpPr>
            <a:spLocks noGrp="1"/>
          </p:cNvSpPr>
          <p:nvPr>
            <p:ph type="ctrTitle"/>
          </p:nvPr>
        </p:nvSpPr>
        <p:spPr>
          <a:xfrm>
            <a:off x="719999" y="2784000"/>
            <a:ext cx="4896000" cy="2688000"/>
          </a:xfrm>
        </p:spPr>
        <p:txBody>
          <a:bodyPr anchor="b" anchorCtr="0"/>
          <a:lstStyle>
            <a:lvl1pPr algn="l">
              <a:defRPr sz="4800"/>
            </a:lvl1pPr>
          </a:lstStyle>
          <a:p>
            <a:r>
              <a:rPr lang="nl-NL"/>
              <a:t>Klik om stijl te bewerken</a:t>
            </a:r>
            <a:endParaRPr lang="en-US" dirty="0"/>
          </a:p>
        </p:txBody>
      </p:sp>
      <p:sp>
        <p:nvSpPr>
          <p:cNvPr id="3" name="Subtitle 2"/>
          <p:cNvSpPr>
            <a:spLocks noGrp="1"/>
          </p:cNvSpPr>
          <p:nvPr>
            <p:ph type="subTitle" idx="1"/>
          </p:nvPr>
        </p:nvSpPr>
        <p:spPr>
          <a:xfrm>
            <a:off x="719999" y="5590160"/>
            <a:ext cx="4896000" cy="1056000"/>
          </a:xfrm>
        </p:spPr>
        <p:txBody>
          <a:bodyPr anchor="t" anchorCtr="0"/>
          <a:lstStyle>
            <a:lvl1pPr marL="0" indent="0" algn="l">
              <a:lnSpc>
                <a:spcPct val="90000"/>
              </a:lnSpc>
              <a:buNone/>
              <a:defRPr sz="2400" b="1">
                <a:solidFill>
                  <a:schemeClr val="tx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ADD497-B790-6646-B0B3-65D9752D93A0}"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pic>
        <p:nvPicPr>
          <p:cNvPr id="8" name="Afbeelding 7" descr="CNV Platform voor werkend Nederland ">
            <a:extLst>
              <a:ext uri="{FF2B5EF4-FFF2-40B4-BE49-F238E27FC236}">
                <a16:creationId xmlns:a16="http://schemas.microsoft.com/office/drawing/2014/main" id="{6E4E0651-CED5-5A44-96F8-113E14E0D323}"/>
              </a:ext>
            </a:extLst>
          </p:cNvPr>
          <p:cNvPicPr>
            <a:picLocks noChangeAspect="1"/>
          </p:cNvPicPr>
          <p:nvPr userDrawn="1"/>
        </p:nvPicPr>
        <p:blipFill>
          <a:blip r:embed="rId2"/>
          <a:srcRect/>
          <a:stretch/>
        </p:blipFill>
        <p:spPr>
          <a:xfrm>
            <a:off x="648000" y="648000"/>
            <a:ext cx="3864864" cy="999744"/>
          </a:xfrm>
          <a:prstGeom prst="rect">
            <a:avLst/>
          </a:prstGeom>
        </p:spPr>
      </p:pic>
      <p:sp>
        <p:nvSpPr>
          <p:cNvPr id="11" name="Tijdelijke aanduiding voor afbeelding 10">
            <a:extLst>
              <a:ext uri="{FF2B5EF4-FFF2-40B4-BE49-F238E27FC236}">
                <a16:creationId xmlns:a16="http://schemas.microsoft.com/office/drawing/2014/main" id="{50977DD1-4944-6742-824C-D47ED18F4EE5}"/>
              </a:ext>
            </a:extLst>
          </p:cNvPr>
          <p:cNvSpPr>
            <a:spLocks noGrp="1" noChangeAspect="1"/>
          </p:cNvSpPr>
          <p:nvPr>
            <p:ph type="pic" idx="13" hasCustomPrompt="1"/>
          </p:nvPr>
        </p:nvSpPr>
        <p:spPr>
          <a:xfrm>
            <a:off x="6240000" y="-1"/>
            <a:ext cx="5952001" cy="6139201"/>
          </a:xfrm>
          <a:custGeom>
            <a:avLst/>
            <a:gdLst>
              <a:gd name="connsiteX0" fmla="*/ 0 w 4464001"/>
              <a:gd name="connsiteY0" fmla="*/ 0 h 4604401"/>
              <a:gd name="connsiteX1" fmla="*/ 4464001 w 4464001"/>
              <a:gd name="connsiteY1" fmla="*/ 0 h 4604401"/>
              <a:gd name="connsiteX2" fmla="*/ 4464001 w 4464001"/>
              <a:gd name="connsiteY2" fmla="*/ 1 h 4604401"/>
              <a:gd name="connsiteX3" fmla="*/ 4464001 w 4464001"/>
              <a:gd name="connsiteY3" fmla="*/ 3949701 h 4604401"/>
              <a:gd name="connsiteX4" fmla="*/ 4464001 w 4464001"/>
              <a:gd name="connsiteY4" fmla="*/ 4604401 h 4604401"/>
              <a:gd name="connsiteX5" fmla="*/ 329434 w 4464001"/>
              <a:gd name="connsiteY5" fmla="*/ 4604401 h 4604401"/>
              <a:gd name="connsiteX6" fmla="*/ 0 w 4464001"/>
              <a:gd name="connsiteY6" fmla="*/ 4274962 h 460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4001" h="4604401">
                <a:moveTo>
                  <a:pt x="0" y="0"/>
                </a:moveTo>
                <a:lnTo>
                  <a:pt x="4464001" y="0"/>
                </a:lnTo>
                <a:lnTo>
                  <a:pt x="4464001" y="1"/>
                </a:lnTo>
                <a:lnTo>
                  <a:pt x="4464001" y="3949701"/>
                </a:lnTo>
                <a:lnTo>
                  <a:pt x="4464001" y="4604401"/>
                </a:lnTo>
                <a:lnTo>
                  <a:pt x="329434" y="4604401"/>
                </a:lnTo>
                <a:cubicBezTo>
                  <a:pt x="147495" y="4604401"/>
                  <a:pt x="0" y="4456906"/>
                  <a:pt x="0" y="4274962"/>
                </a:cubicBez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253655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pPr lvl="0"/>
            <a:r>
              <a:rPr lang="nl-NL" altLang="nl-NL" noProof="0"/>
              <a:t>Klik om het opmaakprofiel te bewerken</a:t>
            </a:r>
          </a:p>
        </p:txBody>
      </p:sp>
    </p:spTree>
    <p:extLst>
      <p:ext uri="{BB962C8B-B14F-4D97-AF65-F5344CB8AC3E}">
        <p14:creationId xmlns:p14="http://schemas.microsoft.com/office/powerpoint/2010/main" val="111875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9962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Tree>
    <p:extLst>
      <p:ext uri="{BB962C8B-B14F-4D97-AF65-F5344CB8AC3E}">
        <p14:creationId xmlns:p14="http://schemas.microsoft.com/office/powerpoint/2010/main" val="1696852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97379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40318" y="2505075"/>
            <a:ext cx="5158316"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71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04492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121457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354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3463256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extLst>
      <p:ext uri="{BB962C8B-B14F-4D97-AF65-F5344CB8AC3E}">
        <p14:creationId xmlns:p14="http://schemas.microsoft.com/office/powerpoint/2010/main" val="187862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13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p afbeelding donker">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7CA90E4C-405D-C44C-16BE-7157D04D1935}"/>
              </a:ext>
            </a:extLst>
          </p:cNvPr>
          <p:cNvSpPr>
            <a:spLocks noGrp="1" noChangeAspect="1"/>
          </p:cNvSpPr>
          <p:nvPr>
            <p:ph type="pic" idx="13" hasCustomPrompt="1"/>
          </p:nvPr>
        </p:nvSpPr>
        <p:spPr>
          <a:xfrm>
            <a:off x="0" y="0"/>
            <a:ext cx="12192000" cy="6858000"/>
          </a:xfrm>
          <a:solidFill>
            <a:schemeClr val="bg1">
              <a:lumMod val="85000"/>
            </a:schemeClr>
          </a:solidFill>
        </p:spPr>
        <p:txBody>
          <a:bodyPr lIns="1800000" tIns="1260000" rIns="1800000" anchor="t"/>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10" name="Text Placeholder 3" descr="CNV Platform voor werkend Nederland ">
            <a:extLst>
              <a:ext uri="{FF2B5EF4-FFF2-40B4-BE49-F238E27FC236}">
                <a16:creationId xmlns:a16="http://schemas.microsoft.com/office/drawing/2014/main" id="{1AA46932-B76D-5C6A-DC70-2D33A0D3AAE6}"/>
              </a:ext>
            </a:extLst>
          </p:cNvPr>
          <p:cNvSpPr>
            <a:spLocks noGrp="1" noChangeAspect="1"/>
          </p:cNvSpPr>
          <p:nvPr>
            <p:ph type="body" sz="half" idx="2" hasCustomPrompt="1"/>
          </p:nvPr>
        </p:nvSpPr>
        <p:spPr>
          <a:xfrm>
            <a:off x="648000" y="648001"/>
            <a:ext cx="3864000" cy="1000500"/>
          </a:xfrm>
          <a:blipFill>
            <a:blip r:embed="rId2"/>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 </a:t>
            </a:r>
          </a:p>
        </p:txBody>
      </p:sp>
      <p:sp>
        <p:nvSpPr>
          <p:cNvPr id="2" name="Title 1"/>
          <p:cNvSpPr>
            <a:spLocks noGrp="1"/>
          </p:cNvSpPr>
          <p:nvPr>
            <p:ph type="ctrTitle"/>
          </p:nvPr>
        </p:nvSpPr>
        <p:spPr>
          <a:xfrm>
            <a:off x="719999" y="2784000"/>
            <a:ext cx="4896000" cy="2688000"/>
          </a:xfrm>
        </p:spPr>
        <p:txBody>
          <a:bodyPr anchor="b" anchorCtr="0"/>
          <a:lstStyle>
            <a:lvl1pPr algn="l">
              <a:defRPr sz="4800">
                <a:solidFill>
                  <a:schemeClr val="bg1"/>
                </a:solidFill>
              </a:defRPr>
            </a:lvl1pPr>
          </a:lstStyle>
          <a:p>
            <a:r>
              <a:rPr lang="nl-NL"/>
              <a:t>Klik om stijl te bewerken</a:t>
            </a:r>
            <a:endParaRPr lang="en-US" dirty="0"/>
          </a:p>
        </p:txBody>
      </p:sp>
      <p:sp>
        <p:nvSpPr>
          <p:cNvPr id="3" name="Subtitle 2"/>
          <p:cNvSpPr>
            <a:spLocks noGrp="1"/>
          </p:cNvSpPr>
          <p:nvPr>
            <p:ph type="subTitle" idx="1"/>
          </p:nvPr>
        </p:nvSpPr>
        <p:spPr>
          <a:xfrm>
            <a:off x="719999" y="5590160"/>
            <a:ext cx="4896000" cy="1056000"/>
          </a:xfrm>
        </p:spPr>
        <p:txBody>
          <a:bodyPr anchor="t" anchorCtr="0"/>
          <a:lstStyle>
            <a:lvl1pPr marL="0" indent="0" algn="l">
              <a:lnSpc>
                <a:spcPct val="90000"/>
              </a:lnSpc>
              <a:buNone/>
              <a:defRPr sz="2400" b="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ADD497-B790-6646-B0B3-65D9752D93A0}"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820086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732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p afbeelding licht">
    <p:bg>
      <p:bgPr>
        <a:solidFill>
          <a:schemeClr val="bg1"/>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D3B7052-CFCE-E6FC-5A7B-EF7B9DB40892}"/>
              </a:ext>
            </a:extLst>
          </p:cNvPr>
          <p:cNvSpPr>
            <a:spLocks noGrp="1" noChangeAspect="1"/>
          </p:cNvSpPr>
          <p:nvPr>
            <p:ph type="pic" idx="13" hasCustomPrompt="1"/>
          </p:nvPr>
        </p:nvSpPr>
        <p:spPr>
          <a:xfrm>
            <a:off x="0" y="0"/>
            <a:ext cx="12192000" cy="6858000"/>
          </a:xfrm>
          <a:solidFill>
            <a:schemeClr val="bg1">
              <a:lumMod val="85000"/>
            </a:schemeClr>
          </a:solidFill>
        </p:spPr>
        <p:txBody>
          <a:bodyPr lIns="1800000" tIns="1260000" rIns="1800000" anchor="t"/>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ctrTitle"/>
          </p:nvPr>
        </p:nvSpPr>
        <p:spPr>
          <a:xfrm>
            <a:off x="719999" y="2784000"/>
            <a:ext cx="4896000" cy="2688000"/>
          </a:xfrm>
        </p:spPr>
        <p:txBody>
          <a:bodyPr anchor="b" anchorCtr="0"/>
          <a:lstStyle>
            <a:lvl1pPr algn="l">
              <a:defRPr sz="480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719999" y="5590160"/>
            <a:ext cx="4896000" cy="1056000"/>
          </a:xfrm>
        </p:spPr>
        <p:txBody>
          <a:bodyPr anchor="t" anchorCtr="0"/>
          <a:lstStyle>
            <a:lvl1pPr marL="0" indent="0" algn="l">
              <a:lnSpc>
                <a:spcPct val="90000"/>
              </a:lnSpc>
              <a:buNone/>
              <a:defRPr sz="2400" b="1">
                <a:solidFill>
                  <a:schemeClr val="tx2"/>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ADD497-B790-6646-B0B3-65D9752D93A0}"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descr="CNV Platform voor werkend Nederland ">
            <a:extLst>
              <a:ext uri="{FF2B5EF4-FFF2-40B4-BE49-F238E27FC236}">
                <a16:creationId xmlns:a16="http://schemas.microsoft.com/office/drawing/2014/main" id="{5D61D106-C93E-3C96-1B6D-F6C1E6903E30}"/>
              </a:ext>
            </a:extLst>
          </p:cNvPr>
          <p:cNvSpPr>
            <a:spLocks noGrp="1" noChangeAspect="1"/>
          </p:cNvSpPr>
          <p:nvPr>
            <p:ph type="body" sz="half" idx="2" hasCustomPrompt="1"/>
          </p:nvPr>
        </p:nvSpPr>
        <p:spPr>
          <a:xfrm>
            <a:off x="648000" y="648001"/>
            <a:ext cx="3864000" cy="1000500"/>
          </a:xfrm>
          <a:blipFill>
            <a:blip r:embed="rId2"/>
            <a:stretch>
              <a:fillRect/>
            </a:stretch>
          </a:blipFill>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 </a:t>
            </a:r>
          </a:p>
        </p:txBody>
      </p:sp>
      <p:sp>
        <p:nvSpPr>
          <p:cNvPr id="7" name="Tekstvak 6">
            <a:extLst>
              <a:ext uri="{FF2B5EF4-FFF2-40B4-BE49-F238E27FC236}">
                <a16:creationId xmlns:a16="http://schemas.microsoft.com/office/drawing/2014/main" id="{D866AB3A-EF80-550F-CE4B-219C211E42E0}"/>
              </a:ext>
            </a:extLst>
          </p:cNvPr>
          <p:cNvSpPr txBox="1"/>
          <p:nvPr userDrawn="1"/>
        </p:nvSpPr>
        <p:spPr>
          <a:xfrm>
            <a:off x="13275733" y="2235200"/>
            <a:ext cx="0" cy="0"/>
          </a:xfrm>
          <a:prstGeom prst="rect">
            <a:avLst/>
          </a:prstGeom>
          <a:noFill/>
        </p:spPr>
        <p:txBody>
          <a:bodyPr wrap="none" lIns="0" tIns="0" rIns="0" bIns="0" rtlCol="0">
            <a:noAutofit/>
          </a:bodyPr>
          <a:lstStyle/>
          <a:p>
            <a:pPr algn="l"/>
            <a:endParaRPr lang="nl-NL" sz="1600" dirty="0" err="1"/>
          </a:p>
        </p:txBody>
      </p:sp>
    </p:spTree>
    <p:extLst>
      <p:ext uri="{BB962C8B-B14F-4D97-AF65-F5344CB8AC3E}">
        <p14:creationId xmlns:p14="http://schemas.microsoft.com/office/powerpoint/2010/main" val="7812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pa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003" y="3216000"/>
            <a:ext cx="10031999" cy="2112000"/>
          </a:xfrm>
        </p:spPr>
        <p:txBody>
          <a:bodyPr anchor="b" anchorCtr="0"/>
          <a:lstStyle>
            <a:lvl1pPr algn="l">
              <a:defRPr sz="4800">
                <a:solidFill>
                  <a:schemeClr val="bg1"/>
                </a:solidFill>
              </a:defRPr>
            </a:lvl1pPr>
          </a:lstStyle>
          <a:p>
            <a:r>
              <a:rPr lang="nl-NL"/>
              <a:t>Klik om stijl te bewerken</a:t>
            </a:r>
            <a:endParaRPr lang="en-US" dirty="0"/>
          </a:p>
        </p:txBody>
      </p:sp>
      <p:sp>
        <p:nvSpPr>
          <p:cNvPr id="3" name="Subtitle 2"/>
          <p:cNvSpPr>
            <a:spLocks noGrp="1"/>
          </p:cNvSpPr>
          <p:nvPr>
            <p:ph type="subTitle" idx="1"/>
          </p:nvPr>
        </p:nvSpPr>
        <p:spPr>
          <a:xfrm>
            <a:off x="1080003" y="5590162"/>
            <a:ext cx="10031997" cy="671999"/>
          </a:xfrm>
        </p:spPr>
        <p:txBody>
          <a:bodyPr anchor="t" anchorCtr="0"/>
          <a:lstStyle>
            <a:lvl1pPr marL="0" indent="0" algn="l">
              <a:lnSpc>
                <a:spcPct val="90000"/>
              </a:lnSpc>
              <a:buNone/>
              <a:defRPr sz="2400" b="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0ADD497-B790-6646-B0B3-65D9752D93A0}"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pic>
        <p:nvPicPr>
          <p:cNvPr id="9" name="Afbeelding 8" descr="CNV Platform voor werkend Nederland ">
            <a:extLst>
              <a:ext uri="{FF2B5EF4-FFF2-40B4-BE49-F238E27FC236}">
                <a16:creationId xmlns:a16="http://schemas.microsoft.com/office/drawing/2014/main" id="{1C82F7A5-FA0D-5543-BE69-6CC63CBE9707}"/>
              </a:ext>
              <a:ext uri="{C183D7F6-B498-43B3-948B-1728B52AA6E4}">
                <adec:decorative xmlns:adec="http://schemas.microsoft.com/office/drawing/2017/decorative" val="0"/>
              </a:ext>
            </a:extLst>
          </p:cNvPr>
          <p:cNvPicPr>
            <a:picLocks noChangeAspect="1"/>
          </p:cNvPicPr>
          <p:nvPr userDrawn="1"/>
        </p:nvPicPr>
        <p:blipFill>
          <a:blip r:embed="rId3"/>
          <a:srcRect/>
          <a:stretch/>
        </p:blipFill>
        <p:spPr>
          <a:xfrm>
            <a:off x="993601" y="994951"/>
            <a:ext cx="4562687" cy="1180253"/>
          </a:xfrm>
          <a:prstGeom prst="rect">
            <a:avLst/>
          </a:prstGeom>
        </p:spPr>
      </p:pic>
    </p:spTree>
    <p:extLst>
      <p:ext uri="{BB962C8B-B14F-4D97-AF65-F5344CB8AC3E}">
        <p14:creationId xmlns:p14="http://schemas.microsoft.com/office/powerpoint/2010/main" val="328927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teks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02" y="2400000"/>
            <a:ext cx="10751999" cy="1296000"/>
          </a:xfrm>
        </p:spPr>
        <p:txBody>
          <a:bodyPr anchor="ctr" anchorCtr="0"/>
          <a:lstStyle/>
          <a:p>
            <a:r>
              <a:rPr lang="nl-NL"/>
              <a:t>Klik om stijl te bewerken</a:t>
            </a:r>
            <a:endParaRPr lang="en-US" dirty="0"/>
          </a:p>
        </p:txBody>
      </p:sp>
      <p:sp>
        <p:nvSpPr>
          <p:cNvPr id="3" name="Content Placeholder 2"/>
          <p:cNvSpPr>
            <a:spLocks noGrp="1"/>
          </p:cNvSpPr>
          <p:nvPr>
            <p:ph idx="1"/>
          </p:nvPr>
        </p:nvSpPr>
        <p:spPr>
          <a:xfrm>
            <a:off x="719999" y="3888000"/>
            <a:ext cx="10751999" cy="227498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pic>
        <p:nvPicPr>
          <p:cNvPr id="7" name="Afbeelding 6">
            <a:extLst>
              <a:ext uri="{FF2B5EF4-FFF2-40B4-BE49-F238E27FC236}">
                <a16:creationId xmlns:a16="http://schemas.microsoft.com/office/drawing/2014/main" id="{947D1D37-E805-E940-8D7D-BE9166559045}"/>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4009" y="662400"/>
            <a:ext cx="3059684" cy="791464"/>
          </a:xfrm>
          <a:prstGeom prst="rect">
            <a:avLst/>
          </a:prstGeom>
        </p:spPr>
      </p:pic>
    </p:spTree>
    <p:extLst>
      <p:ext uri="{BB962C8B-B14F-4D97-AF65-F5344CB8AC3E}">
        <p14:creationId xmlns:p14="http://schemas.microsoft.com/office/powerpoint/2010/main" val="192426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719999" y="1727999"/>
            <a:ext cx="4896000" cy="422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5" name="Tijdelijke aanduiding voor afbeelding 14">
            <a:extLst>
              <a:ext uri="{FF2B5EF4-FFF2-40B4-BE49-F238E27FC236}">
                <a16:creationId xmlns:a16="http://schemas.microsoft.com/office/drawing/2014/main" id="{AAA59FBA-CE20-AF4C-82FA-039FBFE61E2B}"/>
              </a:ext>
            </a:extLst>
          </p:cNvPr>
          <p:cNvSpPr>
            <a:spLocks noGrp="1" noChangeAspect="1"/>
          </p:cNvSpPr>
          <p:nvPr>
            <p:ph type="pic" idx="13" hasCustomPrompt="1"/>
          </p:nvPr>
        </p:nvSpPr>
        <p:spPr>
          <a:xfrm>
            <a:off x="6240000" y="1536002"/>
            <a:ext cx="5952000" cy="5323199"/>
          </a:xfrm>
          <a:custGeom>
            <a:avLst/>
            <a:gdLst>
              <a:gd name="connsiteX0" fmla="*/ 329434 w 4464000"/>
              <a:gd name="connsiteY0" fmla="*/ 0 h 3992399"/>
              <a:gd name="connsiteX1" fmla="*/ 4464000 w 4464000"/>
              <a:gd name="connsiteY1" fmla="*/ 0 h 3992399"/>
              <a:gd name="connsiteX2" fmla="*/ 4464000 w 4464000"/>
              <a:gd name="connsiteY2" fmla="*/ 3992399 h 3992399"/>
              <a:gd name="connsiteX3" fmla="*/ 0 w 4464000"/>
              <a:gd name="connsiteY3" fmla="*/ 3992399 h 3992399"/>
              <a:gd name="connsiteX4" fmla="*/ 0 w 4464000"/>
              <a:gd name="connsiteY4" fmla="*/ 329030 h 3992399"/>
              <a:gd name="connsiteX5" fmla="*/ 329434 w 4464000"/>
              <a:gd name="connsiteY5" fmla="*/ 0 h 399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000" h="3992399">
                <a:moveTo>
                  <a:pt x="329434" y="0"/>
                </a:moveTo>
                <a:lnTo>
                  <a:pt x="4464000" y="0"/>
                </a:lnTo>
                <a:lnTo>
                  <a:pt x="4464000" y="3992399"/>
                </a:lnTo>
                <a:lnTo>
                  <a:pt x="0" y="3992399"/>
                </a:lnTo>
                <a:lnTo>
                  <a:pt x="0" y="329030"/>
                </a:lnTo>
                <a:cubicBezTo>
                  <a:pt x="0" y="147311"/>
                  <a:pt x="147496" y="0"/>
                  <a:pt x="329434" y="0"/>
                </a:cubicBez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73186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999" y="1727999"/>
            <a:ext cx="4896000" cy="4224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13 juni 2023</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7" name="Tijdelijke aanduiding voor afbeelding 16">
            <a:extLst>
              <a:ext uri="{FF2B5EF4-FFF2-40B4-BE49-F238E27FC236}">
                <a16:creationId xmlns:a16="http://schemas.microsoft.com/office/drawing/2014/main" id="{C18A0C95-8D32-734D-9E6E-E300441F8745}"/>
              </a:ext>
            </a:extLst>
          </p:cNvPr>
          <p:cNvSpPr>
            <a:spLocks noGrp="1" noChangeAspect="1"/>
          </p:cNvSpPr>
          <p:nvPr>
            <p:ph type="pic" idx="13" hasCustomPrompt="1"/>
          </p:nvPr>
        </p:nvSpPr>
        <p:spPr>
          <a:xfrm>
            <a:off x="6240000" y="719999"/>
            <a:ext cx="5952000" cy="6138000"/>
          </a:xfrm>
          <a:custGeom>
            <a:avLst/>
            <a:gdLst>
              <a:gd name="connsiteX0" fmla="*/ 329434 w 4464000"/>
              <a:gd name="connsiteY0" fmla="*/ 0 h 4603500"/>
              <a:gd name="connsiteX1" fmla="*/ 4464000 w 4464000"/>
              <a:gd name="connsiteY1" fmla="*/ 0 h 4603500"/>
              <a:gd name="connsiteX2" fmla="*/ 4464000 w 4464000"/>
              <a:gd name="connsiteY2" fmla="*/ 611101 h 4603500"/>
              <a:gd name="connsiteX3" fmla="*/ 4464000 w 4464000"/>
              <a:gd name="connsiteY3" fmla="*/ 3992399 h 4603500"/>
              <a:gd name="connsiteX4" fmla="*/ 4464000 w 4464000"/>
              <a:gd name="connsiteY4" fmla="*/ 4603500 h 4603500"/>
              <a:gd name="connsiteX5" fmla="*/ 0 w 4464000"/>
              <a:gd name="connsiteY5" fmla="*/ 4603500 h 4603500"/>
              <a:gd name="connsiteX6" fmla="*/ 0 w 4464000"/>
              <a:gd name="connsiteY6" fmla="*/ 3992399 h 4603500"/>
              <a:gd name="connsiteX7" fmla="*/ 0 w 4464000"/>
              <a:gd name="connsiteY7" fmla="*/ 940131 h 4603500"/>
              <a:gd name="connsiteX8" fmla="*/ 0 w 4464000"/>
              <a:gd name="connsiteY8" fmla="*/ 329030 h 4603500"/>
              <a:gd name="connsiteX9" fmla="*/ 329434 w 4464000"/>
              <a:gd name="connsiteY9" fmla="*/ 0 h 4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4000" h="4603500">
                <a:moveTo>
                  <a:pt x="329434" y="0"/>
                </a:moveTo>
                <a:lnTo>
                  <a:pt x="4464000" y="0"/>
                </a:lnTo>
                <a:lnTo>
                  <a:pt x="4464000" y="611101"/>
                </a:lnTo>
                <a:lnTo>
                  <a:pt x="4464000" y="3992399"/>
                </a:lnTo>
                <a:lnTo>
                  <a:pt x="4464000" y="4603500"/>
                </a:lnTo>
                <a:lnTo>
                  <a:pt x="0" y="4603500"/>
                </a:lnTo>
                <a:lnTo>
                  <a:pt x="0" y="3992399"/>
                </a:lnTo>
                <a:lnTo>
                  <a:pt x="0" y="940131"/>
                </a:lnTo>
                <a:lnTo>
                  <a:pt x="0" y="329030"/>
                </a:lnTo>
                <a:cubicBezTo>
                  <a:pt x="0" y="147311"/>
                  <a:pt x="147496" y="0"/>
                  <a:pt x="329434" y="0"/>
                </a:cubicBezTo>
                <a:close/>
              </a:path>
            </a:pathLst>
          </a:custGeom>
          <a:solidFill>
            <a:schemeClr val="bg1">
              <a:lumMod val="85000"/>
            </a:schemeClr>
          </a:solidFill>
        </p:spPr>
        <p:txBody>
          <a:bodyPr wrap="square" lIns="360000" tIns="720000" rIns="360000" anchor="t">
            <a:noAutofit/>
          </a:bodyPr>
          <a:lstStyle>
            <a:lvl1pPr marL="0" indent="0" algn="ctr">
              <a:lnSpc>
                <a:spcPct val="11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18265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2" y="240000"/>
            <a:ext cx="10751999" cy="1296000"/>
          </a:xfrm>
          <a:prstGeom prst="rect">
            <a:avLst/>
          </a:prstGeom>
        </p:spPr>
        <p:txBody>
          <a:bodyPr vert="horz" lIns="0" tIns="0" rIns="0" bIns="0" rtlCol="0" anchor="ctr"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719999" y="1727999"/>
            <a:ext cx="10751999" cy="4224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953800" y="7200000"/>
            <a:ext cx="1920000" cy="240000"/>
          </a:xfrm>
          <a:prstGeom prst="rect">
            <a:avLst/>
          </a:prstGeom>
        </p:spPr>
        <p:txBody>
          <a:bodyPr vert="horz" lIns="0" tIns="0" rIns="0" bIns="0" rtlCol="0" anchor="t" anchorCtr="0">
            <a:noAutofit/>
          </a:bodyPr>
          <a:lstStyle>
            <a:lvl1pPr algn="l">
              <a:defRPr sz="1200">
                <a:solidFill>
                  <a:srgbClr val="ECECEC"/>
                </a:solidFill>
              </a:defRPr>
            </a:lvl1pPr>
          </a:lstStyle>
          <a:p>
            <a:fld id="{C1F610A6-3FB9-BB49-BAD8-F52931540E00}" type="datetime4">
              <a:rPr lang="nl-NL" smtClean="0"/>
              <a:pPr/>
              <a:t>13 juni 2023</a:t>
            </a:fld>
            <a:endParaRPr lang="nl-NL" dirty="0"/>
          </a:p>
        </p:txBody>
      </p:sp>
      <p:sp>
        <p:nvSpPr>
          <p:cNvPr id="5" name="Footer Placeholder 4"/>
          <p:cNvSpPr>
            <a:spLocks noGrp="1"/>
          </p:cNvSpPr>
          <p:nvPr>
            <p:ph type="ftr" sz="quarter" idx="3"/>
          </p:nvPr>
        </p:nvSpPr>
        <p:spPr>
          <a:xfrm>
            <a:off x="838200" y="7200000"/>
            <a:ext cx="5760000" cy="240000"/>
          </a:xfrm>
          <a:prstGeom prst="rect">
            <a:avLst/>
          </a:prstGeom>
        </p:spPr>
        <p:txBody>
          <a:bodyPr vert="horz" lIns="0" tIns="0" rIns="0" bIns="0" rtlCol="0" anchor="t" anchorCtr="0">
            <a:noAutofit/>
          </a:bodyPr>
          <a:lstStyle>
            <a:lvl1pPr algn="l">
              <a:defRPr sz="1200">
                <a:solidFill>
                  <a:srgbClr val="ECECEC"/>
                </a:solidFill>
              </a:defRPr>
            </a:lvl1pPr>
          </a:lstStyle>
          <a:p>
            <a:r>
              <a:rPr lang="nl-NL"/>
              <a:t>Titel van de presentatie &gt; pas aan via &gt; Functie Koptekst en voettekst</a:t>
            </a:r>
          </a:p>
        </p:txBody>
      </p:sp>
      <p:sp>
        <p:nvSpPr>
          <p:cNvPr id="6" name="Slide Number Placeholder 5"/>
          <p:cNvSpPr>
            <a:spLocks noGrp="1"/>
          </p:cNvSpPr>
          <p:nvPr>
            <p:ph type="sldNum" sz="quarter" idx="4"/>
          </p:nvPr>
        </p:nvSpPr>
        <p:spPr>
          <a:xfrm>
            <a:off x="10873800" y="7200000"/>
            <a:ext cx="480000" cy="240000"/>
          </a:xfrm>
          <a:prstGeom prst="rect">
            <a:avLst/>
          </a:prstGeom>
        </p:spPr>
        <p:txBody>
          <a:bodyPr vert="horz" lIns="0" tIns="0" rIns="0" bIns="0" rtlCol="0" anchor="t" anchorCtr="0">
            <a:noAutofit/>
          </a:bodyPr>
          <a:lstStyle>
            <a:lvl1pPr algn="r">
              <a:defRPr sz="1200">
                <a:solidFill>
                  <a:srgbClr val="ECECEC"/>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6742268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p:txStyles>
    <p:titleStyle>
      <a:lvl1pPr algn="l" defTabSz="914377"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377" rtl="0" eaLnBrk="1" latinLnBrk="0" hangingPunct="1">
        <a:lnSpc>
          <a:spcPct val="110000"/>
        </a:lnSpc>
        <a:spcBef>
          <a:spcPts val="0"/>
        </a:spcBef>
        <a:buFontTx/>
        <a:buNone/>
        <a:defRPr sz="2133" kern="1200">
          <a:solidFill>
            <a:schemeClr val="tx1"/>
          </a:solidFill>
          <a:latin typeface="+mn-lt"/>
          <a:ea typeface="+mn-ea"/>
          <a:cs typeface="+mn-cs"/>
        </a:defRPr>
      </a:lvl1pPr>
      <a:lvl2pPr marL="191995" indent="-191995" algn="l" defTabSz="914377" rtl="0" eaLnBrk="1" latinLnBrk="0" hangingPunct="1">
        <a:lnSpc>
          <a:spcPct val="110000"/>
        </a:lnSpc>
        <a:spcBef>
          <a:spcPts val="0"/>
        </a:spcBef>
        <a:buFont typeface="Arial" panose="020B0604020202020204" pitchFamily="34" charset="0"/>
        <a:buChar char="•"/>
        <a:defRPr sz="2133" kern="1200">
          <a:solidFill>
            <a:schemeClr val="tx1"/>
          </a:solidFill>
          <a:latin typeface="+mn-lt"/>
          <a:ea typeface="+mn-ea"/>
          <a:cs typeface="+mn-cs"/>
        </a:defRPr>
      </a:lvl2pPr>
      <a:lvl3pPr marL="383990" indent="-191995" algn="l" defTabSz="914377" rtl="0" eaLnBrk="1" latinLnBrk="0" hangingPunct="1">
        <a:lnSpc>
          <a:spcPct val="110000"/>
        </a:lnSpc>
        <a:spcBef>
          <a:spcPts val="0"/>
        </a:spcBef>
        <a:buFont typeface="Arial" panose="020B0604020202020204" pitchFamily="34" charset="0"/>
        <a:buChar char="•"/>
        <a:defRPr sz="2133" kern="1200">
          <a:solidFill>
            <a:schemeClr val="tx1"/>
          </a:solidFill>
          <a:latin typeface="+mn-lt"/>
          <a:ea typeface="+mn-ea"/>
          <a:cs typeface="+mn-cs"/>
        </a:defRPr>
      </a:lvl3pPr>
      <a:lvl4pPr marL="575986" indent="-191995" algn="l" defTabSz="914377" rtl="0" eaLnBrk="1" latinLnBrk="0" hangingPunct="1">
        <a:lnSpc>
          <a:spcPct val="110000"/>
        </a:lnSpc>
        <a:spcBef>
          <a:spcPts val="0"/>
        </a:spcBef>
        <a:buFont typeface="Arial" panose="020B0604020202020204" pitchFamily="34" charset="0"/>
        <a:buChar char="•"/>
        <a:defRPr sz="2133" kern="1200">
          <a:solidFill>
            <a:schemeClr val="tx1"/>
          </a:solidFill>
          <a:latin typeface="+mn-lt"/>
          <a:ea typeface="+mn-ea"/>
          <a:cs typeface="+mn-cs"/>
        </a:defRPr>
      </a:lvl4pPr>
      <a:lvl5pPr marL="767981" indent="-191995" algn="l" defTabSz="914377" rtl="0" eaLnBrk="1" latinLnBrk="0" hangingPunct="1">
        <a:lnSpc>
          <a:spcPct val="110000"/>
        </a:lnSpc>
        <a:spcBef>
          <a:spcPts val="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extLst>
      <p:ext uri="{BB962C8B-B14F-4D97-AF65-F5344CB8AC3E}">
        <p14:creationId xmlns:p14="http://schemas.microsoft.com/office/powerpoint/2010/main" val="45789670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extLst>
      <p:ext uri="{BB962C8B-B14F-4D97-AF65-F5344CB8AC3E}">
        <p14:creationId xmlns:p14="http://schemas.microsoft.com/office/powerpoint/2010/main" val="101423801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defRPr>
      </a:lvl2pPr>
      <a:lvl3pPr algn="ctr" rtl="0" eaLnBrk="0" fontAlgn="base" hangingPunct="0">
        <a:spcBef>
          <a:spcPct val="0"/>
        </a:spcBef>
        <a:spcAft>
          <a:spcPct val="0"/>
        </a:spcAft>
        <a:defRPr sz="4400">
          <a:solidFill>
            <a:schemeClr val="tx2"/>
          </a:solidFill>
          <a:latin typeface="Verdana" panose="020B0604030504040204" pitchFamily="34" charset="0"/>
        </a:defRPr>
      </a:lvl3pPr>
      <a:lvl4pPr algn="ctr" rtl="0" eaLnBrk="0" fontAlgn="base" hangingPunct="0">
        <a:spcBef>
          <a:spcPct val="0"/>
        </a:spcBef>
        <a:spcAft>
          <a:spcPct val="0"/>
        </a:spcAft>
        <a:defRPr sz="4400">
          <a:solidFill>
            <a:schemeClr val="tx2"/>
          </a:solidFill>
          <a:latin typeface="Verdana" panose="020B0604030504040204" pitchFamily="34" charset="0"/>
        </a:defRPr>
      </a:lvl4pPr>
      <a:lvl5pPr algn="ctr" rtl="0" eaLnBrk="0" fontAlgn="base" hangingPunct="0">
        <a:spcBef>
          <a:spcPct val="0"/>
        </a:spcBef>
        <a:spcAft>
          <a:spcPct val="0"/>
        </a:spcAft>
        <a:defRPr sz="4400">
          <a:solidFill>
            <a:schemeClr val="tx2"/>
          </a:solidFill>
          <a:latin typeface="Verdana" panose="020B0604030504040204" pitchFamily="34" charset="0"/>
        </a:defRPr>
      </a:lvl5pPr>
      <a:lvl6pPr marL="457200" algn="ctr" rtl="0" fontAlgn="base">
        <a:spcBef>
          <a:spcPct val="0"/>
        </a:spcBef>
        <a:spcAft>
          <a:spcPct val="0"/>
        </a:spcAft>
        <a:defRPr sz="4400">
          <a:solidFill>
            <a:schemeClr val="tx2"/>
          </a:solidFill>
          <a:latin typeface="Verdana" panose="020B0604030504040204" pitchFamily="34" charset="0"/>
        </a:defRPr>
      </a:lvl6pPr>
      <a:lvl7pPr marL="914400" algn="ctr" rtl="0" fontAlgn="base">
        <a:spcBef>
          <a:spcPct val="0"/>
        </a:spcBef>
        <a:spcAft>
          <a:spcPct val="0"/>
        </a:spcAft>
        <a:defRPr sz="4400">
          <a:solidFill>
            <a:schemeClr val="tx2"/>
          </a:solidFill>
          <a:latin typeface="Verdana" panose="020B0604030504040204" pitchFamily="34" charset="0"/>
        </a:defRPr>
      </a:lvl7pPr>
      <a:lvl8pPr marL="1371600" algn="ctr" rtl="0" fontAlgn="base">
        <a:spcBef>
          <a:spcPct val="0"/>
        </a:spcBef>
        <a:spcAft>
          <a:spcPct val="0"/>
        </a:spcAft>
        <a:defRPr sz="4400">
          <a:solidFill>
            <a:schemeClr val="tx2"/>
          </a:solidFill>
          <a:latin typeface="Verdana" panose="020B0604030504040204" pitchFamily="34" charset="0"/>
        </a:defRPr>
      </a:lvl8pPr>
      <a:lvl9pPr marL="1828800" algn="ctr" rtl="0" fontAlgn="base">
        <a:spcBef>
          <a:spcPct val="0"/>
        </a:spcBef>
        <a:spcAft>
          <a:spcPct val="0"/>
        </a:spcAft>
        <a:defRPr sz="4400">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1DB8A-B87B-DB08-4705-0D08D6E1652A}"/>
              </a:ext>
            </a:extLst>
          </p:cNvPr>
          <p:cNvSpPr>
            <a:spLocks noGrp="1"/>
          </p:cNvSpPr>
          <p:nvPr>
            <p:ph type="title"/>
          </p:nvPr>
        </p:nvSpPr>
        <p:spPr>
          <a:xfrm>
            <a:off x="720002" y="2446563"/>
            <a:ext cx="10751999" cy="1296000"/>
          </a:xfrm>
        </p:spPr>
        <p:txBody>
          <a:bodyPr/>
          <a:lstStyle/>
          <a:p>
            <a:r>
              <a:rPr lang="nl-NL" dirty="0" err="1">
                <a:latin typeface="Graphik Black" panose="020B0A03030202060203" pitchFamily="34" charset="0"/>
              </a:rPr>
              <a:t>Pensioenwebinar</a:t>
            </a:r>
            <a:br>
              <a:rPr lang="nl-NL" dirty="0">
                <a:latin typeface="Graphik Black" panose="020B0A03030202060203" pitchFamily="34" charset="0"/>
              </a:rPr>
            </a:br>
            <a:r>
              <a:rPr lang="nl-NL" sz="3000" dirty="0">
                <a:latin typeface="Graphik Black" panose="020B0A03030202060203" pitchFamily="34" charset="0"/>
              </a:rPr>
              <a:t>Op weg naar het nieuwe pensioenstelsel</a:t>
            </a:r>
            <a:br>
              <a:rPr lang="nl-NL" dirty="0"/>
            </a:br>
            <a:endParaRPr lang="nl-NL" dirty="0"/>
          </a:p>
        </p:txBody>
      </p:sp>
      <p:sp>
        <p:nvSpPr>
          <p:cNvPr id="3" name="Tijdelijke aanduiding voor inhoud 2">
            <a:extLst>
              <a:ext uri="{FF2B5EF4-FFF2-40B4-BE49-F238E27FC236}">
                <a16:creationId xmlns:a16="http://schemas.microsoft.com/office/drawing/2014/main" id="{961DDFCD-F375-2E6C-F737-EAB8FFFD30F5}"/>
              </a:ext>
            </a:extLst>
          </p:cNvPr>
          <p:cNvSpPr>
            <a:spLocks noGrp="1"/>
          </p:cNvSpPr>
          <p:nvPr>
            <p:ph idx="1"/>
          </p:nvPr>
        </p:nvSpPr>
        <p:spPr/>
        <p:txBody>
          <a:bodyPr/>
          <a:lstStyle/>
          <a:p>
            <a:r>
              <a:rPr lang="nl-NL" dirty="0">
                <a:latin typeface="Graphik Light" panose="020B0403030202060203" pitchFamily="34" charset="0"/>
              </a:rPr>
              <a:t>7 juni 2023</a:t>
            </a:r>
            <a:br>
              <a:rPr lang="nl-NL" dirty="0">
                <a:latin typeface="Graphik Light" panose="020B0403030202060203" pitchFamily="34" charset="0"/>
              </a:rPr>
            </a:br>
            <a:r>
              <a:rPr lang="nl-NL" dirty="0">
                <a:latin typeface="Graphik Light" panose="020B0403030202060203" pitchFamily="34" charset="0"/>
              </a:rPr>
              <a:t>19:00 – 20:00 uur</a:t>
            </a:r>
            <a:br>
              <a:rPr lang="nl-NL" dirty="0">
                <a:latin typeface="Graphik Light" panose="020B0403030202060203" pitchFamily="34" charset="0"/>
              </a:rPr>
            </a:br>
            <a:endParaRPr lang="nl-NL" dirty="0">
              <a:latin typeface="Graphik Light" panose="020B0403030202060203" pitchFamily="34" charset="0"/>
            </a:endParaRPr>
          </a:p>
          <a:p>
            <a:r>
              <a:rPr lang="nl-NL" dirty="0">
                <a:latin typeface="Graphik Light" panose="020B0403030202060203" pitchFamily="34" charset="0"/>
              </a:rPr>
              <a:t>CNV-vicevoorzitter Patrick Fey</a:t>
            </a:r>
          </a:p>
        </p:txBody>
      </p:sp>
      <p:sp>
        <p:nvSpPr>
          <p:cNvPr id="4" name="Tijdelijke aanduiding voor datum 3">
            <a:extLst>
              <a:ext uri="{FF2B5EF4-FFF2-40B4-BE49-F238E27FC236}">
                <a16:creationId xmlns:a16="http://schemas.microsoft.com/office/drawing/2014/main" id="{215CCFA0-A190-F8C6-BF73-68ABB9626B63}"/>
              </a:ext>
            </a:extLst>
          </p:cNvPr>
          <p:cNvSpPr>
            <a:spLocks noGrp="1"/>
          </p:cNvSpPr>
          <p:nvPr>
            <p:ph type="dt" sz="half" idx="10"/>
          </p:nvPr>
        </p:nvSpPr>
        <p:spPr/>
        <p:txBody>
          <a:bodyPr/>
          <a:lstStyle/>
          <a:p>
            <a:fld id="{5F583914-FB42-5344-A1EB-EE1A95AAD0F5}" type="datetime4">
              <a:rPr lang="nl-NL" smtClean="0"/>
              <a:t>13 juni 2023</a:t>
            </a:fld>
            <a:endParaRPr lang="nl-NL"/>
          </a:p>
        </p:txBody>
      </p:sp>
      <p:sp>
        <p:nvSpPr>
          <p:cNvPr id="5" name="Tijdelijke aanduiding voor voettekst 4">
            <a:extLst>
              <a:ext uri="{FF2B5EF4-FFF2-40B4-BE49-F238E27FC236}">
                <a16:creationId xmlns:a16="http://schemas.microsoft.com/office/drawing/2014/main" id="{23829C8A-0713-50D7-E3C6-3747BEDDBA87}"/>
              </a:ext>
            </a:extLst>
          </p:cNvPr>
          <p:cNvSpPr>
            <a:spLocks noGrp="1"/>
          </p:cNvSpPr>
          <p:nvPr>
            <p:ph type="ftr" sz="quarter" idx="11"/>
          </p:nvPr>
        </p:nvSpPr>
        <p:spPr/>
        <p:txBody>
          <a:bodyPr/>
          <a:lstStyle/>
          <a:p>
            <a:r>
              <a:rPr lang="nl-NL"/>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D7A5FCAC-498A-6259-3D3B-373CE6369870}"/>
              </a:ext>
            </a:extLst>
          </p:cNvPr>
          <p:cNvSpPr>
            <a:spLocks noGrp="1"/>
          </p:cNvSpPr>
          <p:nvPr>
            <p:ph type="sldNum" sz="quarter" idx="12"/>
          </p:nvPr>
        </p:nvSpPr>
        <p:spPr/>
        <p:txBody>
          <a:bodyPr/>
          <a:lstStyle/>
          <a:p>
            <a:fld id="{14F1411D-0280-154F-AEAC-4C20B7AA46B2}" type="slidenum">
              <a:rPr lang="nl-NL" smtClean="0"/>
              <a:t>1</a:t>
            </a:fld>
            <a:endParaRPr lang="nl-NL"/>
          </a:p>
        </p:txBody>
      </p:sp>
      <p:pic>
        <p:nvPicPr>
          <p:cNvPr id="7" name="Afbeelding 6">
            <a:extLst>
              <a:ext uri="{FF2B5EF4-FFF2-40B4-BE49-F238E27FC236}">
                <a16:creationId xmlns:a16="http://schemas.microsoft.com/office/drawing/2014/main" id="{828065A1-203A-8BD0-0B4F-08885B65D47C}"/>
              </a:ext>
            </a:extLst>
          </p:cNvPr>
          <p:cNvPicPr>
            <a:picLocks noChangeAspect="1"/>
          </p:cNvPicPr>
          <p:nvPr/>
        </p:nvPicPr>
        <p:blipFill>
          <a:blip r:embed="rId3"/>
          <a:stretch>
            <a:fillRect/>
          </a:stretch>
        </p:blipFill>
        <p:spPr>
          <a:xfrm>
            <a:off x="8822143" y="3888000"/>
            <a:ext cx="2649855" cy="2059305"/>
          </a:xfrm>
          <a:prstGeom prst="rect">
            <a:avLst/>
          </a:prstGeom>
        </p:spPr>
      </p:pic>
      <p:sp>
        <p:nvSpPr>
          <p:cNvPr id="8" name="Rechthoek 7">
            <a:extLst>
              <a:ext uri="{FF2B5EF4-FFF2-40B4-BE49-F238E27FC236}">
                <a16:creationId xmlns:a16="http://schemas.microsoft.com/office/drawing/2014/main" id="{79C39BEC-4448-19EA-32BD-592CD94A85AB}"/>
              </a:ext>
            </a:extLst>
          </p:cNvPr>
          <p:cNvSpPr/>
          <p:nvPr/>
        </p:nvSpPr>
        <p:spPr>
          <a:xfrm>
            <a:off x="483577" y="567104"/>
            <a:ext cx="3415811" cy="133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nl-NL" sz="1800" b="1">
                <a:effectLst/>
                <a:latin typeface="Calibri" panose="020F0502020204030204" pitchFamily="34" charset="0"/>
                <a:ea typeface="Calibri" panose="020F0502020204030204" pitchFamily="34" charset="0"/>
                <a:cs typeface="Times New Roman" panose="02020603050405020304" pitchFamily="18" charset="0"/>
              </a:rPr>
              <a:t>Marcom medewerkers:</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Afbeelding 8" descr="Afbeelding met schermopname, tekst, Graphics, Lettertype&#10;&#10;Automatisch gegenereerde beschrijving">
            <a:extLst>
              <a:ext uri="{FF2B5EF4-FFF2-40B4-BE49-F238E27FC236}">
                <a16:creationId xmlns:a16="http://schemas.microsoft.com/office/drawing/2014/main" id="{43633CC8-B07E-A115-CBB9-3E4F7D12D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8" y="-134132"/>
            <a:ext cx="2888344" cy="1786605"/>
          </a:xfrm>
          <a:prstGeom prst="rect">
            <a:avLst/>
          </a:prstGeom>
        </p:spPr>
      </p:pic>
    </p:spTree>
    <p:extLst>
      <p:ext uri="{BB962C8B-B14F-4D97-AF65-F5344CB8AC3E}">
        <p14:creationId xmlns:p14="http://schemas.microsoft.com/office/powerpoint/2010/main" val="202173459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9366E-9D4C-4078-BE5D-228DF7EA4AA4}"/>
              </a:ext>
            </a:extLst>
          </p:cNvPr>
          <p:cNvSpPr>
            <a:spLocks noGrp="1"/>
          </p:cNvSpPr>
          <p:nvPr>
            <p:ph type="title"/>
          </p:nvPr>
        </p:nvSpPr>
        <p:spPr/>
        <p:txBody>
          <a:bodyPr/>
          <a:lstStyle/>
          <a:p>
            <a:r>
              <a:rPr lang="nl-NL" b="1" dirty="0">
                <a:solidFill>
                  <a:srgbClr val="7030A0"/>
                </a:solidFill>
                <a:latin typeface="Poppins SemiBold" panose="00000700000000000000" pitchFamily="2" charset="0"/>
                <a:cs typeface="Poppins SemiBold" panose="00000700000000000000" pitchFamily="2" charset="0"/>
              </a:rPr>
              <a:t>Wat verandert er?</a:t>
            </a:r>
          </a:p>
        </p:txBody>
      </p:sp>
      <p:sp>
        <p:nvSpPr>
          <p:cNvPr id="3" name="Tijdelijke aanduiding voor inhoud 2">
            <a:extLst>
              <a:ext uri="{FF2B5EF4-FFF2-40B4-BE49-F238E27FC236}">
                <a16:creationId xmlns:a16="http://schemas.microsoft.com/office/drawing/2014/main" id="{3CB078FC-50A8-4FD6-81D1-93E38D1B38E2}"/>
              </a:ext>
            </a:extLst>
          </p:cNvPr>
          <p:cNvSpPr>
            <a:spLocks noGrp="1"/>
          </p:cNvSpPr>
          <p:nvPr>
            <p:ph idx="1"/>
          </p:nvPr>
        </p:nvSpPr>
        <p:spPr>
          <a:xfrm>
            <a:off x="444536" y="2457450"/>
            <a:ext cx="10972800" cy="3084933"/>
          </a:xfrm>
        </p:spPr>
        <p:txBody>
          <a:bodyPr/>
          <a:lstStyle/>
          <a:p>
            <a:r>
              <a:rPr lang="nl-NL" sz="2400" dirty="0">
                <a:latin typeface="Poppins Light" panose="00000400000000000000" pitchFamily="2" charset="0"/>
                <a:cs typeface="Poppins Light" panose="00000400000000000000" pitchFamily="2" charset="0"/>
              </a:rPr>
              <a:t>Inzicht op persoonlijk pensioenvermogen</a:t>
            </a:r>
          </a:p>
          <a:p>
            <a:r>
              <a:rPr lang="nl-NL" sz="2400" dirty="0">
                <a:latin typeface="Poppins Light" panose="00000400000000000000" pitchFamily="2" charset="0"/>
                <a:cs typeface="Poppins Light" panose="00000400000000000000" pitchFamily="2" charset="0"/>
              </a:rPr>
              <a:t>Pensioenpremie wordt gelijk voor alle leeftijden</a:t>
            </a:r>
          </a:p>
          <a:p>
            <a:r>
              <a:rPr lang="nl-NL" sz="2400" dirty="0">
                <a:latin typeface="Poppins Light" panose="00000400000000000000" pitchFamily="2" charset="0"/>
                <a:cs typeface="Poppins Light" panose="00000400000000000000" pitchFamily="2" charset="0"/>
              </a:rPr>
              <a:t>Nabestaandenpensioen</a:t>
            </a:r>
          </a:p>
          <a:p>
            <a:pPr>
              <a:buFont typeface="Arial" panose="020B0604020202020204" pitchFamily="34" charset="0"/>
              <a:buChar char="•"/>
            </a:pPr>
            <a:r>
              <a:rPr lang="nl-NL" sz="2400" dirty="0">
                <a:latin typeface="Poppins Light" panose="00000400000000000000" pitchFamily="2" charset="0"/>
                <a:cs typeface="Poppins Light" panose="00000400000000000000" pitchFamily="2" charset="0"/>
              </a:rPr>
              <a:t>Het pensioen gaat straks sneller omhoog, en iets eerder omlaag als het tegen zit. </a:t>
            </a:r>
          </a:p>
        </p:txBody>
      </p:sp>
    </p:spTree>
    <p:extLst>
      <p:ext uri="{BB962C8B-B14F-4D97-AF65-F5344CB8AC3E}">
        <p14:creationId xmlns:p14="http://schemas.microsoft.com/office/powerpoint/2010/main" val="304501637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9366E-9D4C-4078-BE5D-228DF7EA4AA4}"/>
              </a:ext>
            </a:extLst>
          </p:cNvPr>
          <p:cNvSpPr>
            <a:spLocks noGrp="1"/>
          </p:cNvSpPr>
          <p:nvPr>
            <p:ph type="title"/>
          </p:nvPr>
        </p:nvSpPr>
        <p:spPr/>
        <p:txBody>
          <a:bodyPr/>
          <a:lstStyle/>
          <a:p>
            <a:r>
              <a:rPr lang="nl-NL" b="1" dirty="0">
                <a:solidFill>
                  <a:srgbClr val="7030A0"/>
                </a:solidFill>
                <a:latin typeface="Poppins SemiBold" panose="00000700000000000000" pitchFamily="2" charset="0"/>
                <a:cs typeface="Poppins SemiBold" panose="00000700000000000000" pitchFamily="2" charset="0"/>
              </a:rPr>
              <a:t>Rekenvoorbeelden </a:t>
            </a:r>
          </a:p>
        </p:txBody>
      </p:sp>
      <p:pic>
        <p:nvPicPr>
          <p:cNvPr id="6" name="Afbeelding 5" descr="Afbeelding met tekst, schermopname, tekenfilm, illustratie&#10;&#10;Automatisch gegenereerde beschrijving">
            <a:extLst>
              <a:ext uri="{FF2B5EF4-FFF2-40B4-BE49-F238E27FC236}">
                <a16:creationId xmlns:a16="http://schemas.microsoft.com/office/drawing/2014/main" id="{23316AAC-B709-702D-9446-C7528BD60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1576388"/>
            <a:ext cx="4143680" cy="3705224"/>
          </a:xfrm>
          <a:prstGeom prst="rect">
            <a:avLst/>
          </a:prstGeom>
        </p:spPr>
      </p:pic>
      <p:pic>
        <p:nvPicPr>
          <p:cNvPr id="8" name="Afbeelding 7" descr="Afbeelding met tekst, schermopname, diagram, tekenfilm&#10;&#10;Automatisch gegenereerde beschrijving">
            <a:extLst>
              <a:ext uri="{FF2B5EF4-FFF2-40B4-BE49-F238E27FC236}">
                <a16:creationId xmlns:a16="http://schemas.microsoft.com/office/drawing/2014/main" id="{47E1A5A3-F768-A382-899D-5E90AA09A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405" y="1271589"/>
            <a:ext cx="5959678" cy="3286668"/>
          </a:xfrm>
          <a:prstGeom prst="rect">
            <a:avLst/>
          </a:prstGeom>
        </p:spPr>
      </p:pic>
      <p:pic>
        <p:nvPicPr>
          <p:cNvPr id="4" name="Afbeelding 3">
            <a:extLst>
              <a:ext uri="{FF2B5EF4-FFF2-40B4-BE49-F238E27FC236}">
                <a16:creationId xmlns:a16="http://schemas.microsoft.com/office/drawing/2014/main" id="{6AD073F9-CDDF-5554-8B27-F620C1621365}"/>
              </a:ext>
            </a:extLst>
          </p:cNvPr>
          <p:cNvPicPr>
            <a:picLocks noChangeAspect="1"/>
          </p:cNvPicPr>
          <p:nvPr/>
        </p:nvPicPr>
        <p:blipFill>
          <a:blip r:embed="rId5"/>
          <a:stretch>
            <a:fillRect/>
          </a:stretch>
        </p:blipFill>
        <p:spPr>
          <a:xfrm rot="1122723">
            <a:off x="9051420" y="4550362"/>
            <a:ext cx="2696710" cy="2163685"/>
          </a:xfrm>
          <a:prstGeom prst="rect">
            <a:avLst/>
          </a:prstGeom>
        </p:spPr>
      </p:pic>
    </p:spTree>
    <p:extLst>
      <p:ext uri="{BB962C8B-B14F-4D97-AF65-F5344CB8AC3E}">
        <p14:creationId xmlns:p14="http://schemas.microsoft.com/office/powerpoint/2010/main" val="393243814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9366E-9D4C-4078-BE5D-228DF7EA4AA4}"/>
              </a:ext>
            </a:extLst>
          </p:cNvPr>
          <p:cNvSpPr>
            <a:spLocks noGrp="1"/>
          </p:cNvSpPr>
          <p:nvPr>
            <p:ph type="title"/>
          </p:nvPr>
        </p:nvSpPr>
        <p:spPr/>
        <p:txBody>
          <a:bodyPr/>
          <a:lstStyle/>
          <a:p>
            <a:r>
              <a:rPr lang="nl-NL" b="1" dirty="0">
                <a:solidFill>
                  <a:srgbClr val="7030A0"/>
                </a:solidFill>
                <a:latin typeface="Poppins SemiBold" panose="00000700000000000000" pitchFamily="2" charset="0"/>
                <a:cs typeface="Poppins SemiBold" panose="00000700000000000000" pitchFamily="2" charset="0"/>
              </a:rPr>
              <a:t>Rekenvoorbeelden </a:t>
            </a:r>
          </a:p>
        </p:txBody>
      </p:sp>
      <p:pic>
        <p:nvPicPr>
          <p:cNvPr id="14" name="Afbeelding 13" descr="Afbeelding met tekst, schets, diagram, tekening&#10;&#10;Automatisch gegenereerde beschrijving">
            <a:extLst>
              <a:ext uri="{FF2B5EF4-FFF2-40B4-BE49-F238E27FC236}">
                <a16:creationId xmlns:a16="http://schemas.microsoft.com/office/drawing/2014/main" id="{8263A05A-1AFD-42E1-326B-B69E7A3DE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20" y="1360483"/>
            <a:ext cx="5655492" cy="2968616"/>
          </a:xfrm>
          <a:prstGeom prst="rect">
            <a:avLst/>
          </a:prstGeom>
        </p:spPr>
      </p:pic>
      <p:pic>
        <p:nvPicPr>
          <p:cNvPr id="16" name="Afbeelding 15" descr="Afbeelding met tekst, schets, person, tekenfilm&#10;&#10;Automatisch gegenereerde beschrijving">
            <a:extLst>
              <a:ext uri="{FF2B5EF4-FFF2-40B4-BE49-F238E27FC236}">
                <a16:creationId xmlns:a16="http://schemas.microsoft.com/office/drawing/2014/main" id="{D85225AB-D554-71D7-F210-D6213B9AC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263" y="1437795"/>
            <a:ext cx="5214937" cy="3184768"/>
          </a:xfrm>
          <a:prstGeom prst="rect">
            <a:avLst/>
          </a:prstGeom>
        </p:spPr>
      </p:pic>
      <p:pic>
        <p:nvPicPr>
          <p:cNvPr id="17" name="Afbeelding 16">
            <a:extLst>
              <a:ext uri="{FF2B5EF4-FFF2-40B4-BE49-F238E27FC236}">
                <a16:creationId xmlns:a16="http://schemas.microsoft.com/office/drawing/2014/main" id="{E5D30734-6E78-7088-4E9C-AEE40378E92C}"/>
              </a:ext>
            </a:extLst>
          </p:cNvPr>
          <p:cNvPicPr>
            <a:picLocks noChangeAspect="1"/>
          </p:cNvPicPr>
          <p:nvPr/>
        </p:nvPicPr>
        <p:blipFill>
          <a:blip r:embed="rId5"/>
          <a:stretch>
            <a:fillRect/>
          </a:stretch>
        </p:blipFill>
        <p:spPr>
          <a:xfrm rot="1122723">
            <a:off x="9051420" y="4550362"/>
            <a:ext cx="2696710" cy="2163685"/>
          </a:xfrm>
          <a:prstGeom prst="rect">
            <a:avLst/>
          </a:prstGeom>
        </p:spPr>
      </p:pic>
    </p:spTree>
    <p:extLst>
      <p:ext uri="{BB962C8B-B14F-4D97-AF65-F5344CB8AC3E}">
        <p14:creationId xmlns:p14="http://schemas.microsoft.com/office/powerpoint/2010/main" val="273838072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C65D5-B2EE-C859-B994-700F4C6591FA}"/>
              </a:ext>
            </a:extLst>
          </p:cNvPr>
          <p:cNvSpPr>
            <a:spLocks noGrp="1"/>
          </p:cNvSpPr>
          <p:nvPr>
            <p:ph type="title"/>
          </p:nvPr>
        </p:nvSpPr>
        <p:spPr/>
        <p:txBody>
          <a:bodyPr/>
          <a:lstStyle/>
          <a:p>
            <a:r>
              <a:rPr lang="nl-NL" dirty="0"/>
              <a:t>3. De aanpak van transitie</a:t>
            </a:r>
          </a:p>
        </p:txBody>
      </p:sp>
      <p:sp>
        <p:nvSpPr>
          <p:cNvPr id="4" name="Tijdelijke aanduiding voor datum 3">
            <a:extLst>
              <a:ext uri="{FF2B5EF4-FFF2-40B4-BE49-F238E27FC236}">
                <a16:creationId xmlns:a16="http://schemas.microsoft.com/office/drawing/2014/main" id="{034815E6-A9A7-2FAB-4B01-D77FB7B76C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3914-FB42-5344-A1EB-EE1A95AAD0F5}" type="datetime4">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juni 2023</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5" name="Tijdelijke aanduiding voor voettekst 4">
            <a:extLst>
              <a:ext uri="{FF2B5EF4-FFF2-40B4-BE49-F238E27FC236}">
                <a16:creationId xmlns:a16="http://schemas.microsoft.com/office/drawing/2014/main" id="{247382FC-7671-1FA0-B328-EE5D5CF6A2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ECECEC"/>
                </a:solidFill>
                <a:effectLst/>
                <a:uLnTx/>
                <a:uFillTx/>
                <a:latin typeface="Poppins Light"/>
                <a:ea typeface="+mn-ea"/>
                <a:cs typeface="+mn-cs"/>
              </a:rPr>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7132CB09-8647-95C1-2E78-027C5AB1FA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7" name="Rechthoek 6">
            <a:extLst>
              <a:ext uri="{FF2B5EF4-FFF2-40B4-BE49-F238E27FC236}">
                <a16:creationId xmlns:a16="http://schemas.microsoft.com/office/drawing/2014/main" id="{B37EAA15-4116-E039-409C-ABF4A100690C}"/>
              </a:ext>
            </a:extLst>
          </p:cNvPr>
          <p:cNvSpPr/>
          <p:nvPr/>
        </p:nvSpPr>
        <p:spPr>
          <a:xfrm>
            <a:off x="660400" y="592667"/>
            <a:ext cx="3026833" cy="102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chermopname, tekst, Graphics, Lettertype&#10;&#10;Automatisch gegenereerde beschrijving">
            <a:extLst>
              <a:ext uri="{FF2B5EF4-FFF2-40B4-BE49-F238E27FC236}">
                <a16:creationId xmlns:a16="http://schemas.microsoft.com/office/drawing/2014/main" id="{90729888-E644-FD79-E99B-E3FE6019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91" y="-122651"/>
            <a:ext cx="2888344" cy="1786605"/>
          </a:xfrm>
          <a:prstGeom prst="rect">
            <a:avLst/>
          </a:prstGeom>
        </p:spPr>
      </p:pic>
    </p:spTree>
    <p:extLst>
      <p:ext uri="{BB962C8B-B14F-4D97-AF65-F5344CB8AC3E}">
        <p14:creationId xmlns:p14="http://schemas.microsoft.com/office/powerpoint/2010/main" val="308682132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rgbClr val="7030A0"/>
                </a:solidFill>
                <a:latin typeface="Poppins SemiBold" panose="00000700000000000000" pitchFamily="2" charset="0"/>
                <a:cs typeface="Poppins SemiBold" panose="00000700000000000000" pitchFamily="2" charset="0"/>
              </a:rPr>
              <a:t>Overzicht</a:t>
            </a:r>
            <a:r>
              <a:rPr lang="en-US" dirty="0">
                <a:solidFill>
                  <a:srgbClr val="7030A0"/>
                </a:solidFill>
                <a:latin typeface="Poppins SemiBold" panose="00000700000000000000" pitchFamily="2" charset="0"/>
                <a:cs typeface="Poppins SemiBold" panose="00000700000000000000" pitchFamily="2" charset="0"/>
              </a:rPr>
              <a:t> </a:t>
            </a:r>
            <a:r>
              <a:rPr lang="en-US" dirty="0" err="1">
                <a:solidFill>
                  <a:srgbClr val="7030A0"/>
                </a:solidFill>
                <a:latin typeface="Poppins SemiBold" panose="00000700000000000000" pitchFamily="2" charset="0"/>
                <a:cs typeface="Poppins SemiBold" panose="00000700000000000000" pitchFamily="2" charset="0"/>
              </a:rPr>
              <a:t>tijdpad</a:t>
            </a:r>
            <a:endParaRPr lang="nl-NL" dirty="0">
              <a:solidFill>
                <a:srgbClr val="7030A0"/>
              </a:solidFill>
              <a:latin typeface="Poppins SemiBold" panose="00000700000000000000" pitchFamily="2" charset="0"/>
              <a:cs typeface="Poppins SemiBold" panose="00000700000000000000" pitchFamily="2" charset="0"/>
            </a:endParaRPr>
          </a:p>
        </p:txBody>
      </p:sp>
      <p:sp>
        <p:nvSpPr>
          <p:cNvPr id="8" name="Rechthoek 7">
            <a:extLst>
              <a:ext uri="{FF2B5EF4-FFF2-40B4-BE49-F238E27FC236}">
                <a16:creationId xmlns:a16="http://schemas.microsoft.com/office/drawing/2014/main" id="{43A7B544-1F8E-C59F-4512-424A650183F2}"/>
              </a:ext>
            </a:extLst>
          </p:cNvPr>
          <p:cNvSpPr/>
          <p:nvPr/>
        </p:nvSpPr>
        <p:spPr>
          <a:xfrm>
            <a:off x="9021233" y="2794000"/>
            <a:ext cx="1189567" cy="296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2E060C5D-940F-BF76-0131-46DDB900ACC4}"/>
              </a:ext>
            </a:extLst>
          </p:cNvPr>
          <p:cNvPicPr>
            <a:picLocks noChangeAspect="1"/>
          </p:cNvPicPr>
          <p:nvPr/>
        </p:nvPicPr>
        <p:blipFill>
          <a:blip r:embed="rId3"/>
          <a:stretch>
            <a:fillRect/>
          </a:stretch>
        </p:blipFill>
        <p:spPr>
          <a:xfrm>
            <a:off x="892069" y="1417638"/>
            <a:ext cx="10405352" cy="4603328"/>
          </a:xfrm>
          <a:prstGeom prst="rect">
            <a:avLst/>
          </a:prstGeom>
        </p:spPr>
      </p:pic>
      <p:sp>
        <p:nvSpPr>
          <p:cNvPr id="4" name="Pijl: rechts 3">
            <a:extLst>
              <a:ext uri="{FF2B5EF4-FFF2-40B4-BE49-F238E27FC236}">
                <a16:creationId xmlns:a16="http://schemas.microsoft.com/office/drawing/2014/main" id="{D6007256-A872-AEB0-55FA-5C085F0A877B}"/>
              </a:ext>
            </a:extLst>
          </p:cNvPr>
          <p:cNvSpPr/>
          <p:nvPr/>
        </p:nvSpPr>
        <p:spPr>
          <a:xfrm rot="18663024">
            <a:off x="712956" y="4777798"/>
            <a:ext cx="1487097" cy="80579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400" dirty="0">
                <a:latin typeface="Agency FB" panose="020B0503020202020204" pitchFamily="34" charset="0"/>
              </a:rPr>
              <a:t>Wet aangenomen</a:t>
            </a:r>
          </a:p>
        </p:txBody>
      </p:sp>
      <p:sp>
        <p:nvSpPr>
          <p:cNvPr id="5" name="Pijl: rechts 4">
            <a:extLst>
              <a:ext uri="{FF2B5EF4-FFF2-40B4-BE49-F238E27FC236}">
                <a16:creationId xmlns:a16="http://schemas.microsoft.com/office/drawing/2014/main" id="{7EE4CA37-37CE-447A-3F4E-AF5BB114EBBE}"/>
              </a:ext>
            </a:extLst>
          </p:cNvPr>
          <p:cNvSpPr/>
          <p:nvPr/>
        </p:nvSpPr>
        <p:spPr>
          <a:xfrm rot="18725967">
            <a:off x="6104399" y="4910060"/>
            <a:ext cx="2016992" cy="10606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400" dirty="0">
                <a:latin typeface="Agency FB" panose="020B0503020202020204" pitchFamily="34" charset="0"/>
              </a:rPr>
              <a:t>Uitvoering verruimd  tot 2028</a:t>
            </a:r>
          </a:p>
        </p:txBody>
      </p:sp>
    </p:spTree>
    <p:extLst>
      <p:ext uri="{BB962C8B-B14F-4D97-AF65-F5344CB8AC3E}">
        <p14:creationId xmlns:p14="http://schemas.microsoft.com/office/powerpoint/2010/main" val="235374406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0BF27-6DC6-BCD5-6056-29979C5387DF}"/>
              </a:ext>
            </a:extLst>
          </p:cNvPr>
          <p:cNvSpPr>
            <a:spLocks noGrp="1"/>
          </p:cNvSpPr>
          <p:nvPr>
            <p:ph type="title"/>
          </p:nvPr>
        </p:nvSpPr>
        <p:spPr>
          <a:xfrm>
            <a:off x="720002" y="240000"/>
            <a:ext cx="10751999" cy="1296000"/>
          </a:xfrm>
        </p:spPr>
        <p:txBody>
          <a:bodyPr anchor="ctr">
            <a:normAutofit/>
          </a:bodyPr>
          <a:lstStyle/>
          <a:p>
            <a:r>
              <a:rPr lang="nl-NL" dirty="0"/>
              <a:t>Rolverdeling</a:t>
            </a:r>
          </a:p>
        </p:txBody>
      </p:sp>
      <p:pic>
        <p:nvPicPr>
          <p:cNvPr id="8" name="Tijdelijke aanduiding voor inhoud 7" descr="Afbeelding met tekst&#10;&#10;Automatisch gegenereerde beschrijving">
            <a:extLst>
              <a:ext uri="{FF2B5EF4-FFF2-40B4-BE49-F238E27FC236}">
                <a16:creationId xmlns:a16="http://schemas.microsoft.com/office/drawing/2014/main" id="{78F3C73A-ECA4-0806-B824-5242B882CE25}"/>
              </a:ext>
            </a:extLst>
          </p:cNvPr>
          <p:cNvPicPr>
            <a:picLocks noGrp="1" noChangeAspect="1"/>
          </p:cNvPicPr>
          <p:nvPr>
            <p:ph idx="1"/>
          </p:nvPr>
        </p:nvPicPr>
        <p:blipFill>
          <a:blip r:embed="rId3"/>
          <a:stretch>
            <a:fillRect/>
          </a:stretch>
        </p:blipFill>
        <p:spPr>
          <a:xfrm>
            <a:off x="1410760" y="2029764"/>
            <a:ext cx="9517631" cy="4479205"/>
          </a:xfrm>
          <a:noFill/>
        </p:spPr>
      </p:pic>
      <p:sp>
        <p:nvSpPr>
          <p:cNvPr id="4" name="Tijdelijke aanduiding voor datum 3">
            <a:extLst>
              <a:ext uri="{FF2B5EF4-FFF2-40B4-BE49-F238E27FC236}">
                <a16:creationId xmlns:a16="http://schemas.microsoft.com/office/drawing/2014/main" id="{C4E20DEE-60BA-3509-2F7F-1E9199A8699A}"/>
              </a:ext>
            </a:extLst>
          </p:cNvPr>
          <p:cNvSpPr>
            <a:spLocks noGrp="1"/>
          </p:cNvSpPr>
          <p:nvPr>
            <p:ph type="dt" sz="half" idx="10"/>
          </p:nvPr>
        </p:nvSpPr>
        <p:spPr/>
        <p:txBody>
          <a:bodyPr/>
          <a:lstStyle/>
          <a:p>
            <a:pPr>
              <a:spcAft>
                <a:spcPts val="600"/>
              </a:spcAft>
            </a:pPr>
            <a:fld id="{FA35F890-0F95-5A4A-96BA-D78C9B583BF6}" type="datetime4">
              <a:rPr lang="nl-NL" smtClean="0"/>
              <a:pPr>
                <a:spcAft>
                  <a:spcPts val="600"/>
                </a:spcAft>
              </a:pPr>
              <a:t>13 juni 2023</a:t>
            </a:fld>
            <a:endParaRPr lang="nl-NL"/>
          </a:p>
        </p:txBody>
      </p:sp>
      <p:sp>
        <p:nvSpPr>
          <p:cNvPr id="5" name="Tijdelijke aanduiding voor voettekst 4">
            <a:extLst>
              <a:ext uri="{FF2B5EF4-FFF2-40B4-BE49-F238E27FC236}">
                <a16:creationId xmlns:a16="http://schemas.microsoft.com/office/drawing/2014/main" id="{800DB158-0A27-3AF2-8A37-9D971A9C08CD}"/>
              </a:ext>
            </a:extLst>
          </p:cNvPr>
          <p:cNvSpPr>
            <a:spLocks noGrp="1"/>
          </p:cNvSpPr>
          <p:nvPr>
            <p:ph type="ftr" sz="quarter" idx="11"/>
          </p:nvPr>
        </p:nvSpPr>
        <p:spPr/>
        <p:txBody>
          <a:bodyPr/>
          <a:lstStyle/>
          <a:p>
            <a:pPr>
              <a:spcAft>
                <a:spcPts val="600"/>
              </a:spcAft>
            </a:pPr>
            <a:r>
              <a:rPr lang="nl-NL"/>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BE3F74DC-2685-90F1-36D7-46205E24F065}"/>
              </a:ext>
            </a:extLst>
          </p:cNvPr>
          <p:cNvSpPr>
            <a:spLocks noGrp="1"/>
          </p:cNvSpPr>
          <p:nvPr>
            <p:ph type="sldNum" sz="quarter" idx="12"/>
          </p:nvPr>
        </p:nvSpPr>
        <p:spPr/>
        <p:txBody>
          <a:bodyPr/>
          <a:lstStyle/>
          <a:p>
            <a:pPr>
              <a:spcAft>
                <a:spcPts val="600"/>
              </a:spcAft>
            </a:pPr>
            <a:fld id="{14F1411D-0280-154F-AEAC-4C20B7AA46B2}" type="slidenum">
              <a:rPr lang="nl-NL" smtClean="0"/>
              <a:pPr>
                <a:spcAft>
                  <a:spcPts val="600"/>
                </a:spcAft>
              </a:pPr>
              <a:t>15</a:t>
            </a:fld>
            <a:endParaRPr lang="nl-NL"/>
          </a:p>
        </p:txBody>
      </p:sp>
      <p:sp>
        <p:nvSpPr>
          <p:cNvPr id="3" name="Rechthoek 2">
            <a:extLst>
              <a:ext uri="{FF2B5EF4-FFF2-40B4-BE49-F238E27FC236}">
                <a16:creationId xmlns:a16="http://schemas.microsoft.com/office/drawing/2014/main" id="{372E3DB1-AD88-F1F6-E57E-19C01BAEB3A4}"/>
              </a:ext>
            </a:extLst>
          </p:cNvPr>
          <p:cNvSpPr/>
          <p:nvPr/>
        </p:nvSpPr>
        <p:spPr>
          <a:xfrm>
            <a:off x="1561856" y="1634605"/>
            <a:ext cx="2088920" cy="296779"/>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600" b="1" dirty="0"/>
              <a:t>Cao-tafel</a:t>
            </a:r>
          </a:p>
        </p:txBody>
      </p:sp>
      <p:sp>
        <p:nvSpPr>
          <p:cNvPr id="9" name="Rechthoek 8">
            <a:extLst>
              <a:ext uri="{FF2B5EF4-FFF2-40B4-BE49-F238E27FC236}">
                <a16:creationId xmlns:a16="http://schemas.microsoft.com/office/drawing/2014/main" id="{66A02E35-16EA-B008-7DF3-D6F89A574AF3}"/>
              </a:ext>
            </a:extLst>
          </p:cNvPr>
          <p:cNvSpPr/>
          <p:nvPr/>
        </p:nvSpPr>
        <p:spPr>
          <a:xfrm>
            <a:off x="3828359" y="1634605"/>
            <a:ext cx="6291456" cy="307075"/>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nl-NL" sz="1600" b="1" dirty="0"/>
              <a:t>	Pensioenfonds en uitvoering</a:t>
            </a:r>
          </a:p>
        </p:txBody>
      </p:sp>
    </p:spTree>
    <p:extLst>
      <p:ext uri="{BB962C8B-B14F-4D97-AF65-F5344CB8AC3E}">
        <p14:creationId xmlns:p14="http://schemas.microsoft.com/office/powerpoint/2010/main" val="2758460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9AC60-C92D-4FCF-91E1-2FE879366A7B}"/>
              </a:ext>
            </a:extLst>
          </p:cNvPr>
          <p:cNvSpPr>
            <a:spLocks noGrp="1"/>
          </p:cNvSpPr>
          <p:nvPr>
            <p:ph type="title"/>
          </p:nvPr>
        </p:nvSpPr>
        <p:spPr>
          <a:xfrm>
            <a:off x="720002" y="240000"/>
            <a:ext cx="10751999" cy="1296000"/>
          </a:xfrm>
        </p:spPr>
        <p:txBody>
          <a:bodyPr anchor="ctr">
            <a:normAutofit/>
          </a:bodyPr>
          <a:lstStyle/>
          <a:p>
            <a:r>
              <a:rPr lang="nl-NL" sz="3300" dirty="0"/>
              <a:t>Waar we op letten bij de cao-onderhandelingen</a:t>
            </a:r>
          </a:p>
        </p:txBody>
      </p:sp>
      <p:sp>
        <p:nvSpPr>
          <p:cNvPr id="9" name="Tijdelijke aanduiding voor inhoud 8">
            <a:extLst>
              <a:ext uri="{FF2B5EF4-FFF2-40B4-BE49-F238E27FC236}">
                <a16:creationId xmlns:a16="http://schemas.microsoft.com/office/drawing/2014/main" id="{1DD55063-26BB-4A2C-AB7E-E1966159C78F}"/>
              </a:ext>
            </a:extLst>
          </p:cNvPr>
          <p:cNvSpPr>
            <a:spLocks noGrp="1"/>
          </p:cNvSpPr>
          <p:nvPr>
            <p:ph idx="1"/>
          </p:nvPr>
        </p:nvSpPr>
        <p:spPr>
          <a:xfrm>
            <a:off x="720001" y="1746552"/>
            <a:ext cx="7175769" cy="3653903"/>
          </a:xfrm>
        </p:spPr>
        <p:txBody>
          <a:bodyPr anchor="t">
            <a:normAutofit/>
          </a:bodyPr>
          <a:lstStyle/>
          <a:p>
            <a:pPr marL="534895" lvl="1" indent="-342900">
              <a:spcAft>
                <a:spcPts val="800"/>
              </a:spcAft>
            </a:pPr>
            <a:r>
              <a:rPr lang="nl-NL" sz="2800" dirty="0">
                <a:latin typeface="Graphik Light" panose="020B0403030202060203" pitchFamily="34" charset="0"/>
              </a:rPr>
              <a:t>Voldoende premie</a:t>
            </a:r>
          </a:p>
          <a:p>
            <a:pPr marL="534895" lvl="1" indent="-342900">
              <a:spcAft>
                <a:spcPts val="800"/>
              </a:spcAft>
            </a:pPr>
            <a:r>
              <a:rPr lang="nl-NL" sz="2800" dirty="0">
                <a:latin typeface="Graphik Light" panose="020B0403030202060203" pitchFamily="34" charset="0"/>
              </a:rPr>
              <a:t>Rechten goed overzetten</a:t>
            </a:r>
          </a:p>
          <a:p>
            <a:pPr marL="534895" lvl="1" indent="-342900">
              <a:spcAft>
                <a:spcPts val="800"/>
              </a:spcAft>
            </a:pPr>
            <a:r>
              <a:rPr lang="nl-NL" sz="2800" dirty="0">
                <a:latin typeface="Graphik Light" panose="020B0403030202060203" pitchFamily="34" charset="0"/>
              </a:rPr>
              <a:t>Eerlijke overgang zonder </a:t>
            </a:r>
            <a:r>
              <a:rPr lang="nl-NL" sz="2800" dirty="0" err="1">
                <a:latin typeface="Graphik Light" panose="020B0403030202060203" pitchFamily="34" charset="0"/>
              </a:rPr>
              <a:t>pech&amp;geluk-generaties</a:t>
            </a:r>
            <a:endParaRPr lang="nl-NL" sz="2800" dirty="0">
              <a:latin typeface="Graphik Light" panose="020B0403030202060203" pitchFamily="34" charset="0"/>
            </a:endParaRPr>
          </a:p>
          <a:p>
            <a:pPr marL="534895" lvl="1" indent="-342900">
              <a:spcAft>
                <a:spcPts val="800"/>
              </a:spcAft>
            </a:pPr>
            <a:r>
              <a:rPr lang="nl-NL" sz="2800" dirty="0">
                <a:latin typeface="Graphik Light" panose="020B0403030202060203" pitchFamily="34" charset="0"/>
              </a:rPr>
              <a:t>Nabestaandenpensioen</a:t>
            </a:r>
          </a:p>
          <a:p>
            <a:pPr marL="380990" indent="-380990">
              <a:lnSpc>
                <a:spcPct val="100000"/>
              </a:lnSpc>
              <a:spcAft>
                <a:spcPts val="800"/>
              </a:spcAft>
              <a:buFont typeface="Arial" panose="020B0604020202020204" pitchFamily="34" charset="0"/>
              <a:buChar char="•"/>
            </a:pPr>
            <a:endParaRPr lang="nl-NL" sz="2800" dirty="0"/>
          </a:p>
          <a:p>
            <a:pPr marL="380990" indent="-380990">
              <a:lnSpc>
                <a:spcPct val="100000"/>
              </a:lnSpc>
              <a:spcAft>
                <a:spcPts val="800"/>
              </a:spcAft>
              <a:buFont typeface="Arial" panose="020B0604020202020204" pitchFamily="34" charset="0"/>
              <a:buChar char="•"/>
            </a:pPr>
            <a:endParaRPr lang="nl-NL" sz="2800" dirty="0"/>
          </a:p>
        </p:txBody>
      </p:sp>
      <p:sp>
        <p:nvSpPr>
          <p:cNvPr id="4" name="Tijdelijke aanduiding voor datum 3">
            <a:extLst>
              <a:ext uri="{FF2B5EF4-FFF2-40B4-BE49-F238E27FC236}">
                <a16:creationId xmlns:a16="http://schemas.microsoft.com/office/drawing/2014/main" id="{726061F3-B04B-4390-A719-B755E1EB241F}"/>
              </a:ext>
            </a:extLst>
          </p:cNvPr>
          <p:cNvSpPr>
            <a:spLocks noGrp="1"/>
          </p:cNvSpPr>
          <p:nvPr>
            <p:ph type="dt" sz="half" idx="10"/>
          </p:nvPr>
        </p:nvSpPr>
        <p:spPr/>
        <p:txBody>
          <a:bodyPr/>
          <a:lstStyle/>
          <a:p>
            <a:pPr defTabSz="914377">
              <a:spcAft>
                <a:spcPts val="800"/>
              </a:spcAft>
            </a:pPr>
            <a:fld id="{FA35F890-0F95-5A4A-96BA-D78C9B583BF6}" type="datetime4">
              <a:rPr lang="nl-NL">
                <a:latin typeface="Poppins Light"/>
              </a:rPr>
              <a:pPr defTabSz="914377">
                <a:spcAft>
                  <a:spcPts val="800"/>
                </a:spcAft>
              </a:pPr>
              <a:t>13 juni 2023</a:t>
            </a:fld>
            <a:endParaRPr lang="nl-NL">
              <a:latin typeface="Poppins Light"/>
            </a:endParaRPr>
          </a:p>
        </p:txBody>
      </p:sp>
      <p:sp>
        <p:nvSpPr>
          <p:cNvPr id="5" name="Tijdelijke aanduiding voor voettekst 4">
            <a:extLst>
              <a:ext uri="{FF2B5EF4-FFF2-40B4-BE49-F238E27FC236}">
                <a16:creationId xmlns:a16="http://schemas.microsoft.com/office/drawing/2014/main" id="{B26B09FA-3368-43AA-9450-610254067A5F}"/>
              </a:ext>
            </a:extLst>
          </p:cNvPr>
          <p:cNvSpPr>
            <a:spLocks noGrp="1"/>
          </p:cNvSpPr>
          <p:nvPr>
            <p:ph type="ftr" sz="quarter" idx="11"/>
          </p:nvPr>
        </p:nvSpPr>
        <p:spPr/>
        <p:txBody>
          <a:bodyPr/>
          <a:lstStyle/>
          <a:p>
            <a:pPr defTabSz="914377">
              <a:spcAft>
                <a:spcPts val="800"/>
              </a:spcAft>
            </a:pPr>
            <a:r>
              <a:rPr lang="nl-NL">
                <a:latin typeface="Poppins Light"/>
              </a:rPr>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8E6E483E-8CED-4BED-BDD9-3CF3CFDCD51A}"/>
              </a:ext>
            </a:extLst>
          </p:cNvPr>
          <p:cNvSpPr>
            <a:spLocks noGrp="1"/>
          </p:cNvSpPr>
          <p:nvPr>
            <p:ph type="sldNum" sz="quarter" idx="12"/>
          </p:nvPr>
        </p:nvSpPr>
        <p:spPr/>
        <p:txBody>
          <a:bodyPr/>
          <a:lstStyle/>
          <a:p>
            <a:pPr defTabSz="914377">
              <a:spcAft>
                <a:spcPts val="800"/>
              </a:spcAft>
            </a:pPr>
            <a:fld id="{14F1411D-0280-154F-AEAC-4C20B7AA46B2}" type="slidenum">
              <a:rPr lang="nl-NL">
                <a:latin typeface="Poppins Light"/>
              </a:rPr>
              <a:pPr defTabSz="914377">
                <a:spcAft>
                  <a:spcPts val="800"/>
                </a:spcAft>
              </a:pPr>
              <a:t>16</a:t>
            </a:fld>
            <a:endParaRPr lang="nl-NL">
              <a:latin typeface="Poppins Light"/>
            </a:endParaRPr>
          </a:p>
        </p:txBody>
      </p:sp>
      <p:sp>
        <p:nvSpPr>
          <p:cNvPr id="3" name="Tekstvak 2">
            <a:extLst>
              <a:ext uri="{FF2B5EF4-FFF2-40B4-BE49-F238E27FC236}">
                <a16:creationId xmlns:a16="http://schemas.microsoft.com/office/drawing/2014/main" id="{3821B3A2-DFB2-7C45-3920-01C722D2EAFC}"/>
              </a:ext>
            </a:extLst>
          </p:cNvPr>
          <p:cNvSpPr txBox="1"/>
          <p:nvPr/>
        </p:nvSpPr>
        <p:spPr>
          <a:xfrm>
            <a:off x="9007522" y="3978322"/>
            <a:ext cx="1412544" cy="431069"/>
          </a:xfrm>
          <a:prstGeom prst="rect">
            <a:avLst/>
          </a:prstGeom>
          <a:noFill/>
        </p:spPr>
        <p:txBody>
          <a:bodyPr wrap="square" lIns="0" tIns="0" rIns="0" bIns="0" rtlCol="0">
            <a:noAutofit/>
          </a:bodyPr>
          <a:lstStyle/>
          <a:p>
            <a:pPr algn="l"/>
            <a:endParaRPr lang="nl-NL" sz="1200" dirty="0" err="1"/>
          </a:p>
        </p:txBody>
      </p:sp>
      <p:graphicFrame>
        <p:nvGraphicFramePr>
          <p:cNvPr id="8" name="Diagram 7">
            <a:extLst>
              <a:ext uri="{FF2B5EF4-FFF2-40B4-BE49-F238E27FC236}">
                <a16:creationId xmlns:a16="http://schemas.microsoft.com/office/drawing/2014/main" id="{1740DE6A-7D2B-E58D-8431-93D490D6AD6F}"/>
              </a:ext>
            </a:extLst>
          </p:cNvPr>
          <p:cNvGraphicFramePr/>
          <p:nvPr>
            <p:extLst>
              <p:ext uri="{D42A27DB-BD31-4B8C-83A1-F6EECF244321}">
                <p14:modId xmlns:p14="http://schemas.microsoft.com/office/powerpoint/2010/main" val="3944025825"/>
              </p:ext>
            </p:extLst>
          </p:nvPr>
        </p:nvGraphicFramePr>
        <p:xfrm>
          <a:off x="6270143" y="1570584"/>
          <a:ext cx="4843657" cy="3716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35042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C65D5-B2EE-C859-B994-700F4C6591FA}"/>
              </a:ext>
            </a:extLst>
          </p:cNvPr>
          <p:cNvSpPr>
            <a:spLocks noGrp="1"/>
          </p:cNvSpPr>
          <p:nvPr>
            <p:ph type="title"/>
          </p:nvPr>
        </p:nvSpPr>
        <p:spPr/>
        <p:txBody>
          <a:bodyPr/>
          <a:lstStyle/>
          <a:p>
            <a:r>
              <a:rPr lang="nl-NL" sz="4000" dirty="0"/>
              <a:t>4. Compensatie </a:t>
            </a:r>
          </a:p>
        </p:txBody>
      </p:sp>
      <p:sp>
        <p:nvSpPr>
          <p:cNvPr id="4" name="Tijdelijke aanduiding voor datum 3">
            <a:extLst>
              <a:ext uri="{FF2B5EF4-FFF2-40B4-BE49-F238E27FC236}">
                <a16:creationId xmlns:a16="http://schemas.microsoft.com/office/drawing/2014/main" id="{034815E6-A9A7-2FAB-4B01-D77FB7B76C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3914-FB42-5344-A1EB-EE1A95AAD0F5}" type="datetime4">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juni 2023</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5" name="Tijdelijke aanduiding voor voettekst 4">
            <a:extLst>
              <a:ext uri="{FF2B5EF4-FFF2-40B4-BE49-F238E27FC236}">
                <a16:creationId xmlns:a16="http://schemas.microsoft.com/office/drawing/2014/main" id="{247382FC-7671-1FA0-B328-EE5D5CF6A2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ECECEC"/>
                </a:solidFill>
                <a:effectLst/>
                <a:uLnTx/>
                <a:uFillTx/>
                <a:latin typeface="Poppins Light"/>
                <a:ea typeface="+mn-ea"/>
                <a:cs typeface="+mn-cs"/>
              </a:rPr>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7132CB09-8647-95C1-2E78-027C5AB1FA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7" name="Rechthoek 6">
            <a:extLst>
              <a:ext uri="{FF2B5EF4-FFF2-40B4-BE49-F238E27FC236}">
                <a16:creationId xmlns:a16="http://schemas.microsoft.com/office/drawing/2014/main" id="{F252FEFD-84B3-560A-6F2B-FE5790AA6D16}"/>
              </a:ext>
            </a:extLst>
          </p:cNvPr>
          <p:cNvSpPr/>
          <p:nvPr/>
        </p:nvSpPr>
        <p:spPr>
          <a:xfrm>
            <a:off x="508000" y="537633"/>
            <a:ext cx="3492500" cy="1189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chermopname, tekst, Graphics, Lettertype&#10;&#10;Automatisch gegenereerde beschrijving">
            <a:extLst>
              <a:ext uri="{FF2B5EF4-FFF2-40B4-BE49-F238E27FC236}">
                <a16:creationId xmlns:a16="http://schemas.microsoft.com/office/drawing/2014/main" id="{776093B9-6DF2-6D06-94C1-14C4B2812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91" y="-122651"/>
            <a:ext cx="2888344" cy="1786605"/>
          </a:xfrm>
          <a:prstGeom prst="rect">
            <a:avLst/>
          </a:prstGeom>
        </p:spPr>
      </p:pic>
    </p:spTree>
    <p:extLst>
      <p:ext uri="{BB962C8B-B14F-4D97-AF65-F5344CB8AC3E}">
        <p14:creationId xmlns:p14="http://schemas.microsoft.com/office/powerpoint/2010/main" val="327417105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ACC23-CC41-4775-93B4-F10D2DC7C2AA}"/>
              </a:ext>
            </a:extLst>
          </p:cNvPr>
          <p:cNvSpPr>
            <a:spLocks noGrp="1"/>
          </p:cNvSpPr>
          <p:nvPr>
            <p:ph type="title"/>
          </p:nvPr>
        </p:nvSpPr>
        <p:spPr/>
        <p:txBody>
          <a:bodyPr/>
          <a:lstStyle/>
          <a:p>
            <a:r>
              <a:rPr lang="nl-NL" b="1" dirty="0">
                <a:solidFill>
                  <a:srgbClr val="7030A0"/>
                </a:solidFill>
                <a:latin typeface="Poppins SemiBold" panose="00000700000000000000" pitchFamily="2" charset="0"/>
                <a:cs typeface="Poppins SemiBold" panose="00000700000000000000" pitchFamily="2" charset="0"/>
              </a:rPr>
              <a:t>Aandachtspunt: compensatie</a:t>
            </a:r>
          </a:p>
        </p:txBody>
      </p:sp>
      <p:sp>
        <p:nvSpPr>
          <p:cNvPr id="3" name="Tijdelijke aanduiding voor inhoud 2">
            <a:extLst>
              <a:ext uri="{FF2B5EF4-FFF2-40B4-BE49-F238E27FC236}">
                <a16:creationId xmlns:a16="http://schemas.microsoft.com/office/drawing/2014/main" id="{4BDBBD4F-3607-4A24-BF72-15476A5E61B4}"/>
              </a:ext>
            </a:extLst>
          </p:cNvPr>
          <p:cNvSpPr>
            <a:spLocks noGrp="1"/>
          </p:cNvSpPr>
          <p:nvPr>
            <p:ph idx="1"/>
          </p:nvPr>
        </p:nvSpPr>
        <p:spPr>
          <a:xfrm>
            <a:off x="500418" y="1417638"/>
            <a:ext cx="10972800" cy="4525963"/>
          </a:xfrm>
        </p:spPr>
        <p:txBody>
          <a:bodyPr/>
          <a:lstStyle/>
          <a:p>
            <a:endParaRPr lang="nl-NL" sz="2400" dirty="0"/>
          </a:p>
          <a:p>
            <a:r>
              <a:rPr lang="nl-NL" sz="2400" dirty="0">
                <a:latin typeface="Poppins Light" panose="00000400000000000000" pitchFamily="2" charset="0"/>
                <a:cs typeface="Poppins Light" panose="00000400000000000000" pitchFamily="2" charset="0"/>
              </a:rPr>
              <a:t>Evenwichtige transitie</a:t>
            </a:r>
          </a:p>
          <a:p>
            <a:pPr lvl="1"/>
            <a:r>
              <a:rPr lang="nl-NL" sz="2000" dirty="0">
                <a:latin typeface="Poppins Light" panose="00000400000000000000" pitchFamily="2" charset="0"/>
                <a:cs typeface="Poppins Light" panose="00000400000000000000" pitchFamily="2" charset="0"/>
              </a:rPr>
              <a:t>Sociale partners en pensioenfondsen staan voor de uitdaging de transitie naar het vernieuwde pensioenstel op </a:t>
            </a:r>
            <a:r>
              <a:rPr lang="nl-NL" sz="2000" b="1" dirty="0">
                <a:latin typeface="Poppins Light" panose="00000400000000000000" pitchFamily="2" charset="0"/>
                <a:cs typeface="Poppins Light" panose="00000400000000000000" pitchFamily="2" charset="0"/>
              </a:rPr>
              <a:t>evenwichtige wijze </a:t>
            </a:r>
            <a:r>
              <a:rPr lang="nl-NL" sz="2000" dirty="0">
                <a:latin typeface="Poppins Light" panose="00000400000000000000" pitchFamily="2" charset="0"/>
                <a:cs typeface="Poppins Light" panose="00000400000000000000" pitchFamily="2" charset="0"/>
              </a:rPr>
              <a:t>te realiseren.</a:t>
            </a:r>
          </a:p>
          <a:p>
            <a:endParaRPr lang="nl-NL" sz="24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Adequate en kostenneutrale compensatie</a:t>
            </a:r>
          </a:p>
          <a:p>
            <a:pPr lvl="1"/>
            <a:r>
              <a:rPr lang="nl-NL" sz="2000" dirty="0">
                <a:latin typeface="Poppins Light" panose="00000400000000000000" pitchFamily="2" charset="0"/>
                <a:cs typeface="Poppins Light" panose="00000400000000000000" pitchFamily="2" charset="0"/>
              </a:rPr>
              <a:t>In het pensioenakkoord is afgesproken dat een evenwichtige overstap naar het vernieuwde pensioenstelsel vergt dat eventueel nadeel voor betreffende deelnemers </a:t>
            </a:r>
            <a:r>
              <a:rPr lang="nl-NL" sz="2000" b="1" dirty="0">
                <a:latin typeface="Poppins Light" panose="00000400000000000000" pitchFamily="2" charset="0"/>
                <a:cs typeface="Poppins Light" panose="00000400000000000000" pitchFamily="2" charset="0"/>
              </a:rPr>
              <a:t>adequaat en kostenneutraal </a:t>
            </a:r>
            <a:r>
              <a:rPr lang="nl-NL" sz="2000" dirty="0">
                <a:latin typeface="Poppins Light" panose="00000400000000000000" pitchFamily="2" charset="0"/>
                <a:cs typeface="Poppins Light" panose="00000400000000000000" pitchFamily="2" charset="0"/>
              </a:rPr>
              <a:t>wordt gecompenseerd.</a:t>
            </a:r>
          </a:p>
          <a:p>
            <a:pPr lvl="1"/>
            <a:endParaRPr lang="nl-NL" sz="20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Timing van de overgang</a:t>
            </a:r>
          </a:p>
          <a:p>
            <a:pPr lvl="1"/>
            <a:r>
              <a:rPr lang="nl-NL" sz="2000" dirty="0">
                <a:latin typeface="Poppins Light" panose="00000400000000000000" pitchFamily="2" charset="0"/>
                <a:cs typeface="Poppins Light" panose="00000400000000000000" pitchFamily="2" charset="0"/>
              </a:rPr>
              <a:t>De situatie op de financiële markten heeft effect op de financiële ruimte die fondsen hebben voor compensatie</a:t>
            </a:r>
          </a:p>
          <a:p>
            <a:pPr marL="0" indent="0">
              <a:buNone/>
            </a:pPr>
            <a:endParaRPr lang="nl-NL" sz="2400" dirty="0"/>
          </a:p>
        </p:txBody>
      </p:sp>
    </p:spTree>
    <p:extLst>
      <p:ext uri="{BB962C8B-B14F-4D97-AF65-F5344CB8AC3E}">
        <p14:creationId xmlns:p14="http://schemas.microsoft.com/office/powerpoint/2010/main" val="28659507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22F5C-FF60-4EDF-8FE8-0CA977C58E67}"/>
              </a:ext>
            </a:extLst>
          </p:cNvPr>
          <p:cNvSpPr>
            <a:spLocks noGrp="1"/>
          </p:cNvSpPr>
          <p:nvPr>
            <p:ph type="title"/>
          </p:nvPr>
        </p:nvSpPr>
        <p:spPr/>
        <p:txBody>
          <a:bodyPr/>
          <a:lstStyle/>
          <a:p>
            <a:r>
              <a:rPr lang="nl-NL" dirty="0">
                <a:solidFill>
                  <a:srgbClr val="7030A0"/>
                </a:solidFill>
                <a:latin typeface="Poppins SemiBold" panose="00000700000000000000" pitchFamily="2" charset="0"/>
                <a:cs typeface="Poppins SemiBold" panose="00000700000000000000" pitchFamily="2" charset="0"/>
              </a:rPr>
              <a:t>Beoordeling van de evenwichtigheid </a:t>
            </a:r>
          </a:p>
        </p:txBody>
      </p:sp>
      <p:sp>
        <p:nvSpPr>
          <p:cNvPr id="3" name="Tijdelijke aanduiding voor inhoud 2">
            <a:extLst>
              <a:ext uri="{FF2B5EF4-FFF2-40B4-BE49-F238E27FC236}">
                <a16:creationId xmlns:a16="http://schemas.microsoft.com/office/drawing/2014/main" id="{EC16B014-55A4-425A-A26A-205CFD43F006}"/>
              </a:ext>
            </a:extLst>
          </p:cNvPr>
          <p:cNvSpPr>
            <a:spLocks noGrp="1"/>
          </p:cNvSpPr>
          <p:nvPr>
            <p:ph idx="1"/>
          </p:nvPr>
        </p:nvSpPr>
        <p:spPr/>
        <p:txBody>
          <a:bodyPr/>
          <a:lstStyle/>
          <a:p>
            <a:r>
              <a:rPr lang="nl-NL" sz="2400" dirty="0">
                <a:latin typeface="Poppins Light" panose="00000400000000000000" pitchFamily="2" charset="0"/>
                <a:cs typeface="Poppins Light" panose="00000400000000000000" pitchFamily="2" charset="0"/>
              </a:rPr>
              <a:t>Wat is een evenwichtige transitie?</a:t>
            </a:r>
          </a:p>
          <a:p>
            <a:pPr lvl="2">
              <a:buFont typeface="Courier New" panose="02070309020205020404" pitchFamily="49" charset="0"/>
              <a:buChar char="o"/>
            </a:pPr>
            <a:r>
              <a:rPr lang="nl-NL" dirty="0">
                <a:latin typeface="Poppins Light" panose="00000400000000000000" pitchFamily="2" charset="0"/>
                <a:cs typeface="Poppins Light" panose="00000400000000000000" pitchFamily="2" charset="0"/>
              </a:rPr>
              <a:t>UPO-voor = UPO-na</a:t>
            </a:r>
          </a:p>
          <a:p>
            <a:pPr lvl="2">
              <a:buFont typeface="Courier New" panose="02070309020205020404" pitchFamily="49" charset="0"/>
              <a:buChar char="o"/>
            </a:pPr>
            <a:r>
              <a:rPr lang="nl-NL" dirty="0">
                <a:latin typeface="Poppins Light" panose="00000400000000000000" pitchFamily="2" charset="0"/>
                <a:cs typeface="Poppins Light" panose="00000400000000000000" pitchFamily="2" charset="0"/>
              </a:rPr>
              <a:t>Beoordelen of compensatie mogelijk is voor </a:t>
            </a:r>
          </a:p>
          <a:p>
            <a:pPr marL="2225675" lvl="3" indent="-342900">
              <a:buFont typeface="Wingdings" panose="05000000000000000000" pitchFamily="2" charset="2"/>
              <a:buChar char="§"/>
            </a:pPr>
            <a:r>
              <a:rPr lang="nl-NL" sz="2400" dirty="0">
                <a:latin typeface="Poppins Light" panose="00000400000000000000" pitchFamily="2" charset="0"/>
                <a:cs typeface="Poppins Light" panose="00000400000000000000" pitchFamily="2" charset="0"/>
              </a:rPr>
              <a:t>40’ers </a:t>
            </a:r>
          </a:p>
          <a:p>
            <a:pPr marL="2225675" lvl="3" indent="-342900">
              <a:buFont typeface="Wingdings" panose="05000000000000000000" pitchFamily="2" charset="2"/>
              <a:buChar char="§"/>
            </a:pPr>
            <a:r>
              <a:rPr lang="nl-NL" sz="2400" dirty="0">
                <a:latin typeface="Poppins Light" panose="00000400000000000000" pitchFamily="2" charset="0"/>
                <a:cs typeface="Poppins Light" panose="00000400000000000000" pitchFamily="2" charset="0"/>
              </a:rPr>
              <a:t>Inhaal indexatie</a:t>
            </a:r>
          </a:p>
          <a:p>
            <a:pPr lvl="1"/>
            <a:endParaRPr lang="nl-NL" sz="20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Wat leren de berekeningen per fonds</a:t>
            </a:r>
          </a:p>
          <a:p>
            <a:pPr lvl="1"/>
            <a:endParaRPr lang="nl-NL" sz="2000"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6974897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00395-9B5E-999F-B05F-F16D626E7DBF}"/>
              </a:ext>
            </a:extLst>
          </p:cNvPr>
          <p:cNvSpPr>
            <a:spLocks noGrp="1"/>
          </p:cNvSpPr>
          <p:nvPr>
            <p:ph type="title"/>
          </p:nvPr>
        </p:nvSpPr>
        <p:spPr/>
        <p:txBody>
          <a:bodyPr/>
          <a:lstStyle/>
          <a:p>
            <a:r>
              <a:rPr lang="nl-NL" dirty="0">
                <a:latin typeface="Graphik Black" panose="020B0A03030202060203" pitchFamily="34" charset="0"/>
              </a:rPr>
              <a:t>Opbouw</a:t>
            </a:r>
          </a:p>
        </p:txBody>
      </p:sp>
      <p:sp>
        <p:nvSpPr>
          <p:cNvPr id="3" name="Tijdelijke aanduiding voor inhoud 2">
            <a:extLst>
              <a:ext uri="{FF2B5EF4-FFF2-40B4-BE49-F238E27FC236}">
                <a16:creationId xmlns:a16="http://schemas.microsoft.com/office/drawing/2014/main" id="{89C5B7A2-269E-8BFB-D0CE-81FF70D6B60E}"/>
              </a:ext>
            </a:extLst>
          </p:cNvPr>
          <p:cNvSpPr>
            <a:spLocks noGrp="1"/>
          </p:cNvSpPr>
          <p:nvPr>
            <p:ph idx="1"/>
          </p:nvPr>
        </p:nvSpPr>
        <p:spPr/>
        <p:txBody>
          <a:bodyPr/>
          <a:lstStyle/>
          <a:p>
            <a:pPr marL="457200" indent="-457200">
              <a:buAutoNum type="arabicPeriod"/>
            </a:pPr>
            <a:r>
              <a:rPr lang="nl-NL" sz="3200" dirty="0">
                <a:latin typeface="Graphik Light" panose="020B0403030202060203" pitchFamily="34" charset="0"/>
              </a:rPr>
              <a:t>Op weg naar het nieuwe pensioenstelsel</a:t>
            </a:r>
          </a:p>
          <a:p>
            <a:pPr marL="457200" indent="-457200">
              <a:buAutoNum type="arabicPeriod"/>
            </a:pPr>
            <a:r>
              <a:rPr lang="nl-NL" sz="3200" dirty="0">
                <a:latin typeface="Graphik Light" panose="020B0403030202060203" pitchFamily="34" charset="0"/>
              </a:rPr>
              <a:t>Wat blijft en wat verandert?</a:t>
            </a:r>
          </a:p>
          <a:p>
            <a:pPr marL="457200" indent="-457200">
              <a:buFontTx/>
              <a:buAutoNum type="arabicPeriod"/>
            </a:pPr>
            <a:r>
              <a:rPr lang="nl-NL" sz="3200" dirty="0">
                <a:latin typeface="Graphik Light" panose="020B0403030202060203" pitchFamily="34" charset="0"/>
              </a:rPr>
              <a:t>De aanpak van de transitie</a:t>
            </a:r>
          </a:p>
          <a:p>
            <a:pPr marL="457200" indent="-457200">
              <a:buAutoNum type="arabicPeriod"/>
            </a:pPr>
            <a:r>
              <a:rPr lang="nl-NL" sz="3200" dirty="0">
                <a:latin typeface="Graphik Light" panose="020B0403030202060203" pitchFamily="34" charset="0"/>
              </a:rPr>
              <a:t>Compensatie</a:t>
            </a:r>
            <a:endParaRPr lang="nl-NL" dirty="0"/>
          </a:p>
          <a:p>
            <a:pPr marL="457200" indent="-457200">
              <a:buAutoNum type="arabicPeriod"/>
            </a:pPr>
            <a:endParaRPr lang="nl-NL" dirty="0"/>
          </a:p>
          <a:p>
            <a:pPr marL="457200" indent="-457200">
              <a:buAutoNum type="arabicPeriod"/>
            </a:pPr>
            <a:endParaRPr lang="nl-NL" dirty="0"/>
          </a:p>
          <a:p>
            <a:endParaRPr lang="nl-NL" dirty="0"/>
          </a:p>
          <a:p>
            <a:endParaRPr lang="nl-NL" dirty="0"/>
          </a:p>
        </p:txBody>
      </p:sp>
      <p:sp>
        <p:nvSpPr>
          <p:cNvPr id="4" name="Tijdelijke aanduiding voor datum 3">
            <a:extLst>
              <a:ext uri="{FF2B5EF4-FFF2-40B4-BE49-F238E27FC236}">
                <a16:creationId xmlns:a16="http://schemas.microsoft.com/office/drawing/2014/main" id="{9C22F35E-A14A-7D21-2AAC-2891239BA1BF}"/>
              </a:ext>
            </a:extLst>
          </p:cNvPr>
          <p:cNvSpPr>
            <a:spLocks noGrp="1"/>
          </p:cNvSpPr>
          <p:nvPr>
            <p:ph type="dt" sz="half" idx="10"/>
          </p:nvPr>
        </p:nvSpPr>
        <p:spPr/>
        <p:txBody>
          <a:bodyPr/>
          <a:lstStyle/>
          <a:p>
            <a:fld id="{5F583914-FB42-5344-A1EB-EE1A95AAD0F5}" type="datetime4">
              <a:rPr lang="nl-NL" smtClean="0"/>
              <a:t>13 juni 2023</a:t>
            </a:fld>
            <a:endParaRPr lang="nl-NL"/>
          </a:p>
        </p:txBody>
      </p:sp>
      <p:sp>
        <p:nvSpPr>
          <p:cNvPr id="5" name="Tijdelijke aanduiding voor voettekst 4">
            <a:extLst>
              <a:ext uri="{FF2B5EF4-FFF2-40B4-BE49-F238E27FC236}">
                <a16:creationId xmlns:a16="http://schemas.microsoft.com/office/drawing/2014/main" id="{9E59057C-7B90-C745-CE3B-0F227ADB12AD}"/>
              </a:ext>
            </a:extLst>
          </p:cNvPr>
          <p:cNvSpPr>
            <a:spLocks noGrp="1"/>
          </p:cNvSpPr>
          <p:nvPr>
            <p:ph type="ftr" sz="quarter" idx="11"/>
          </p:nvPr>
        </p:nvSpPr>
        <p:spPr/>
        <p:txBody>
          <a:bodyPr/>
          <a:lstStyle/>
          <a:p>
            <a:r>
              <a:rPr lang="nl-NL"/>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0E6CC8A9-3CE3-42E8-4B2B-6726862F8FAF}"/>
              </a:ext>
            </a:extLst>
          </p:cNvPr>
          <p:cNvSpPr>
            <a:spLocks noGrp="1"/>
          </p:cNvSpPr>
          <p:nvPr>
            <p:ph type="sldNum" sz="quarter" idx="12"/>
          </p:nvPr>
        </p:nvSpPr>
        <p:spPr/>
        <p:txBody>
          <a:bodyPr/>
          <a:lstStyle/>
          <a:p>
            <a:fld id="{14F1411D-0280-154F-AEAC-4C20B7AA46B2}" type="slidenum">
              <a:rPr lang="nl-NL" smtClean="0"/>
              <a:t>2</a:t>
            </a:fld>
            <a:endParaRPr lang="nl-NL"/>
          </a:p>
        </p:txBody>
      </p:sp>
    </p:spTree>
    <p:extLst>
      <p:ext uri="{BB962C8B-B14F-4D97-AF65-F5344CB8AC3E}">
        <p14:creationId xmlns:p14="http://schemas.microsoft.com/office/powerpoint/2010/main" val="31882716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BBF1465-FE09-2340-B06F-9C8D99B9F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520700" y="2450274"/>
            <a:ext cx="10972800" cy="978726"/>
          </a:xfrm>
        </p:spPr>
        <p:txBody>
          <a:bodyPr/>
          <a:lstStyle/>
          <a:p>
            <a:br>
              <a:rPr lang="nl-NL" sz="3600" dirty="0"/>
            </a:br>
            <a:r>
              <a:rPr lang="nl-NL" sz="3600" dirty="0"/>
              <a:t> </a:t>
            </a:r>
            <a:br>
              <a:rPr lang="nl-NL" sz="3600" dirty="0"/>
            </a:br>
            <a:br>
              <a:rPr lang="nl-NL" sz="3600" dirty="0"/>
            </a:br>
            <a:r>
              <a:rPr lang="nl-NL" sz="4800" b="1" dirty="0">
                <a:solidFill>
                  <a:srgbClr val="7030A0"/>
                </a:solidFill>
                <a:latin typeface="Poppins Bold "/>
              </a:rPr>
              <a:t>Vragen?</a:t>
            </a:r>
            <a:br>
              <a:rPr lang="nl-NL" sz="4800" dirty="0">
                <a:solidFill>
                  <a:srgbClr val="7030A0"/>
                </a:solidFill>
              </a:rPr>
            </a:br>
            <a:br>
              <a:rPr lang="nl-NL" sz="3600" i="1" dirty="0">
                <a:solidFill>
                  <a:srgbClr val="7030A0"/>
                </a:solidFill>
              </a:rPr>
            </a:br>
            <a:endParaRPr lang="nl-NL" sz="3600" i="1" dirty="0">
              <a:solidFill>
                <a:srgbClr val="7030A0"/>
              </a:solidFill>
            </a:endParaRPr>
          </a:p>
        </p:txBody>
      </p:sp>
      <p:sp>
        <p:nvSpPr>
          <p:cNvPr id="3" name="Tijdelijke aanduiding voor inhoud 2"/>
          <p:cNvSpPr>
            <a:spLocks noGrp="1"/>
          </p:cNvSpPr>
          <p:nvPr>
            <p:ph idx="1"/>
          </p:nvPr>
        </p:nvSpPr>
        <p:spPr>
          <a:xfrm>
            <a:off x="520700" y="3682321"/>
            <a:ext cx="10972800" cy="1108541"/>
          </a:xfrm>
        </p:spPr>
        <p:txBody>
          <a:bodyPr/>
          <a:lstStyle/>
          <a:p>
            <a:pPr marL="0" indent="0">
              <a:buNone/>
            </a:pPr>
            <a:endParaRPr lang="nl-NL" b="1" dirty="0"/>
          </a:p>
          <a:p>
            <a:pPr marL="0" indent="0">
              <a:buNone/>
            </a:pPr>
            <a:endParaRPr lang="nl-NL" b="1" dirty="0"/>
          </a:p>
          <a:p>
            <a:pPr marL="0" indent="0">
              <a:buNone/>
            </a:pPr>
            <a:endParaRPr lang="nl-NL" b="1" dirty="0"/>
          </a:p>
        </p:txBody>
      </p:sp>
      <p:sp>
        <p:nvSpPr>
          <p:cNvPr id="4" name="AutoShape 2" descr="Afbeeldingsresultaat voor CNV"/>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
        <p:nvSpPr>
          <p:cNvPr id="5" name="AutoShape 4" descr="Afbeeldingsresultaat voor CNV"/>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66673522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C3C8A-A88B-5641-64EC-C7C956ACDD8B}"/>
              </a:ext>
            </a:extLst>
          </p:cNvPr>
          <p:cNvSpPr>
            <a:spLocks noGrp="1"/>
          </p:cNvSpPr>
          <p:nvPr>
            <p:ph type="title"/>
          </p:nvPr>
        </p:nvSpPr>
        <p:spPr/>
        <p:txBody>
          <a:bodyPr/>
          <a:lstStyle/>
          <a:p>
            <a:r>
              <a:rPr lang="nl-NL" dirty="0"/>
              <a:t>Meer weten? </a:t>
            </a:r>
          </a:p>
        </p:txBody>
      </p:sp>
      <p:sp>
        <p:nvSpPr>
          <p:cNvPr id="4" name="Tijdelijke aanduiding voor datum 3">
            <a:extLst>
              <a:ext uri="{FF2B5EF4-FFF2-40B4-BE49-F238E27FC236}">
                <a16:creationId xmlns:a16="http://schemas.microsoft.com/office/drawing/2014/main" id="{A3D085D2-5918-720B-A4EE-62BDD84C7F97}"/>
              </a:ext>
            </a:extLst>
          </p:cNvPr>
          <p:cNvSpPr>
            <a:spLocks noGrp="1"/>
          </p:cNvSpPr>
          <p:nvPr>
            <p:ph type="dt" sz="half" idx="10"/>
          </p:nvPr>
        </p:nvSpPr>
        <p:spPr/>
        <p:txBody>
          <a:bodyPr/>
          <a:lstStyle/>
          <a:p>
            <a:fld id="{5F583914-FB42-5344-A1EB-EE1A95AAD0F5}" type="datetime4">
              <a:rPr lang="nl-NL" smtClean="0"/>
              <a:t>13 juni 2023</a:t>
            </a:fld>
            <a:endParaRPr lang="nl-NL"/>
          </a:p>
        </p:txBody>
      </p:sp>
      <p:sp>
        <p:nvSpPr>
          <p:cNvPr id="5" name="Tijdelijke aanduiding voor voettekst 4">
            <a:extLst>
              <a:ext uri="{FF2B5EF4-FFF2-40B4-BE49-F238E27FC236}">
                <a16:creationId xmlns:a16="http://schemas.microsoft.com/office/drawing/2014/main" id="{22DB1774-366C-0C0B-3A74-1D388C5450FA}"/>
              </a:ext>
            </a:extLst>
          </p:cNvPr>
          <p:cNvSpPr>
            <a:spLocks noGrp="1"/>
          </p:cNvSpPr>
          <p:nvPr>
            <p:ph type="ftr" sz="quarter" idx="11"/>
          </p:nvPr>
        </p:nvSpPr>
        <p:spPr/>
        <p:txBody>
          <a:bodyPr/>
          <a:lstStyle/>
          <a:p>
            <a:r>
              <a:rPr lang="nl-NL"/>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48200FC2-D2B9-5DDA-BDD1-5D2B5E2C0831}"/>
              </a:ext>
            </a:extLst>
          </p:cNvPr>
          <p:cNvSpPr>
            <a:spLocks noGrp="1"/>
          </p:cNvSpPr>
          <p:nvPr>
            <p:ph type="sldNum" sz="quarter" idx="12"/>
          </p:nvPr>
        </p:nvSpPr>
        <p:spPr/>
        <p:txBody>
          <a:bodyPr/>
          <a:lstStyle/>
          <a:p>
            <a:fld id="{14F1411D-0280-154F-AEAC-4C20B7AA46B2}" type="slidenum">
              <a:rPr lang="nl-NL" smtClean="0"/>
              <a:t>21</a:t>
            </a:fld>
            <a:endParaRPr lang="nl-NL"/>
          </a:p>
        </p:txBody>
      </p:sp>
      <p:pic>
        <p:nvPicPr>
          <p:cNvPr id="10" name="Afbeelding 9" descr="Afbeelding met tekst, schets, tekenfilm, Menselijk gezicht&#10;&#10;Automatisch gegenereerde beschrijving">
            <a:extLst>
              <a:ext uri="{FF2B5EF4-FFF2-40B4-BE49-F238E27FC236}">
                <a16:creationId xmlns:a16="http://schemas.microsoft.com/office/drawing/2014/main" id="{C08F1167-74A0-3374-1AEB-8A0BD27BAA25}"/>
              </a:ext>
            </a:extLst>
          </p:cNvPr>
          <p:cNvPicPr>
            <a:picLocks noChangeAspect="1"/>
          </p:cNvPicPr>
          <p:nvPr/>
        </p:nvPicPr>
        <p:blipFill rotWithShape="1">
          <a:blip r:embed="rId3">
            <a:extLst>
              <a:ext uri="{28A0092B-C50C-407E-A947-70E740481C1C}">
                <a14:useLocalDpi xmlns:a14="http://schemas.microsoft.com/office/drawing/2010/main" val="0"/>
              </a:ext>
            </a:extLst>
          </a:blip>
          <a:srcRect l="10685"/>
          <a:stretch/>
        </p:blipFill>
        <p:spPr>
          <a:xfrm>
            <a:off x="5970896" y="957341"/>
            <a:ext cx="3712310" cy="2337989"/>
          </a:xfrm>
          <a:prstGeom prst="rect">
            <a:avLst/>
          </a:prstGeom>
        </p:spPr>
      </p:pic>
      <p:pic>
        <p:nvPicPr>
          <p:cNvPr id="9" name="Afbeelding 8">
            <a:extLst>
              <a:ext uri="{FF2B5EF4-FFF2-40B4-BE49-F238E27FC236}">
                <a16:creationId xmlns:a16="http://schemas.microsoft.com/office/drawing/2014/main" id="{51E4E751-83E4-E272-82E0-AC0F7D61E7AB}"/>
              </a:ext>
            </a:extLst>
          </p:cNvPr>
          <p:cNvPicPr>
            <a:picLocks noChangeAspect="1"/>
          </p:cNvPicPr>
          <p:nvPr/>
        </p:nvPicPr>
        <p:blipFill rotWithShape="1">
          <a:blip r:embed="rId4"/>
          <a:srcRect t="1" b="22033"/>
          <a:stretch/>
        </p:blipFill>
        <p:spPr>
          <a:xfrm>
            <a:off x="465180" y="1467134"/>
            <a:ext cx="5331537" cy="2337989"/>
          </a:xfrm>
          <a:prstGeom prst="rect">
            <a:avLst/>
          </a:prstGeom>
        </p:spPr>
      </p:pic>
      <p:sp>
        <p:nvSpPr>
          <p:cNvPr id="15" name="Tekstvak 14">
            <a:extLst>
              <a:ext uri="{FF2B5EF4-FFF2-40B4-BE49-F238E27FC236}">
                <a16:creationId xmlns:a16="http://schemas.microsoft.com/office/drawing/2014/main" id="{0B4B450C-F681-B822-7245-BE2FFF8685AC}"/>
              </a:ext>
            </a:extLst>
          </p:cNvPr>
          <p:cNvSpPr txBox="1"/>
          <p:nvPr/>
        </p:nvSpPr>
        <p:spPr>
          <a:xfrm>
            <a:off x="647013" y="4211119"/>
            <a:ext cx="7561997" cy="2031325"/>
          </a:xfrm>
          <a:prstGeom prst="rect">
            <a:avLst/>
          </a:prstGeom>
          <a:noFill/>
        </p:spPr>
        <p:txBody>
          <a:bodyPr wrap="square">
            <a:spAutoFit/>
          </a:bodyPr>
          <a:lstStyle/>
          <a:p>
            <a:r>
              <a:rPr lang="nl-NL" dirty="0"/>
              <a:t>www.mijnpensioenoverzicht.nl</a:t>
            </a:r>
          </a:p>
          <a:p>
            <a:endParaRPr lang="nl-NL" dirty="0"/>
          </a:p>
          <a:p>
            <a:r>
              <a:rPr lang="nl-NL" dirty="0"/>
              <a:t>www.nibud.nl/tools/geldplan-bijna-pensioen</a:t>
            </a:r>
          </a:p>
          <a:p>
            <a:endParaRPr lang="nl-NL" dirty="0"/>
          </a:p>
          <a:p>
            <a:r>
              <a:rPr lang="nl-NL" dirty="0"/>
              <a:t>https://www.nibud.nl/tools/pensioenschijf-van-vijf/</a:t>
            </a:r>
          </a:p>
          <a:p>
            <a:endParaRPr lang="nl-NL" dirty="0"/>
          </a:p>
          <a:p>
            <a:r>
              <a:rPr lang="nl-NL" dirty="0"/>
              <a:t>https://www.onsnieuwepensioen.nl</a:t>
            </a:r>
          </a:p>
        </p:txBody>
      </p:sp>
      <p:pic>
        <p:nvPicPr>
          <p:cNvPr id="7" name="Afbeelding 6">
            <a:extLst>
              <a:ext uri="{FF2B5EF4-FFF2-40B4-BE49-F238E27FC236}">
                <a16:creationId xmlns:a16="http://schemas.microsoft.com/office/drawing/2014/main" id="{E7C389A3-E6AE-09C9-86DF-79411FDD7469}"/>
              </a:ext>
            </a:extLst>
          </p:cNvPr>
          <p:cNvPicPr>
            <a:picLocks noChangeAspect="1"/>
          </p:cNvPicPr>
          <p:nvPr/>
        </p:nvPicPr>
        <p:blipFill rotWithShape="1">
          <a:blip r:embed="rId5"/>
          <a:srcRect r="10133"/>
          <a:stretch/>
        </p:blipFill>
        <p:spPr>
          <a:xfrm>
            <a:off x="7273458" y="3380906"/>
            <a:ext cx="4586706" cy="2947114"/>
          </a:xfrm>
          <a:prstGeom prst="rect">
            <a:avLst/>
          </a:prstGeom>
        </p:spPr>
      </p:pic>
      <p:pic>
        <p:nvPicPr>
          <p:cNvPr id="16" name="Afbeelding 15">
            <a:extLst>
              <a:ext uri="{FF2B5EF4-FFF2-40B4-BE49-F238E27FC236}">
                <a16:creationId xmlns:a16="http://schemas.microsoft.com/office/drawing/2014/main" id="{EC5B6536-04BD-E9E2-6CEE-130A5A223451}"/>
              </a:ext>
            </a:extLst>
          </p:cNvPr>
          <p:cNvPicPr>
            <a:picLocks noChangeAspect="1"/>
          </p:cNvPicPr>
          <p:nvPr/>
        </p:nvPicPr>
        <p:blipFill>
          <a:blip r:embed="rId6"/>
          <a:stretch>
            <a:fillRect/>
          </a:stretch>
        </p:blipFill>
        <p:spPr>
          <a:xfrm>
            <a:off x="9837283" y="1384121"/>
            <a:ext cx="2047875" cy="2228850"/>
          </a:xfrm>
          <a:prstGeom prst="rect">
            <a:avLst/>
          </a:prstGeom>
        </p:spPr>
      </p:pic>
    </p:spTree>
    <p:extLst>
      <p:ext uri="{BB962C8B-B14F-4D97-AF65-F5344CB8AC3E}">
        <p14:creationId xmlns:p14="http://schemas.microsoft.com/office/powerpoint/2010/main" val="273922101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BBF1465-FE09-2340-B06F-9C8D99B9F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520700" y="2450274"/>
            <a:ext cx="10972800" cy="978726"/>
          </a:xfrm>
        </p:spPr>
        <p:txBody>
          <a:bodyPr/>
          <a:lstStyle/>
          <a:p>
            <a:br>
              <a:rPr lang="nl-NL" sz="3600" dirty="0"/>
            </a:br>
            <a:r>
              <a:rPr lang="nl-NL" sz="3600" dirty="0"/>
              <a:t> </a:t>
            </a:r>
            <a:br>
              <a:rPr lang="nl-NL" sz="3600" dirty="0"/>
            </a:br>
            <a:br>
              <a:rPr lang="nl-NL" sz="3600" dirty="0"/>
            </a:br>
            <a:r>
              <a:rPr lang="nl-NL" sz="4800" b="1" dirty="0">
                <a:solidFill>
                  <a:srgbClr val="7030A0"/>
                </a:solidFill>
                <a:latin typeface="Poppins Bold "/>
              </a:rPr>
              <a:t>Vragen?</a:t>
            </a:r>
            <a:br>
              <a:rPr lang="nl-NL" sz="4800" dirty="0">
                <a:solidFill>
                  <a:srgbClr val="7030A0"/>
                </a:solidFill>
              </a:rPr>
            </a:br>
            <a:br>
              <a:rPr lang="nl-NL" sz="3600" i="1" dirty="0">
                <a:solidFill>
                  <a:srgbClr val="7030A0"/>
                </a:solidFill>
              </a:rPr>
            </a:br>
            <a:endParaRPr lang="nl-NL" sz="3600" i="1" dirty="0">
              <a:solidFill>
                <a:srgbClr val="7030A0"/>
              </a:solidFill>
            </a:endParaRPr>
          </a:p>
        </p:txBody>
      </p:sp>
      <p:sp>
        <p:nvSpPr>
          <p:cNvPr id="3" name="Tijdelijke aanduiding voor inhoud 2"/>
          <p:cNvSpPr>
            <a:spLocks noGrp="1"/>
          </p:cNvSpPr>
          <p:nvPr>
            <p:ph idx="1"/>
          </p:nvPr>
        </p:nvSpPr>
        <p:spPr>
          <a:xfrm>
            <a:off x="520700" y="3682321"/>
            <a:ext cx="10972800" cy="1108541"/>
          </a:xfrm>
        </p:spPr>
        <p:txBody>
          <a:bodyPr/>
          <a:lstStyle/>
          <a:p>
            <a:pPr marL="0" indent="0">
              <a:buNone/>
            </a:pPr>
            <a:endParaRPr lang="nl-NL" b="1" dirty="0"/>
          </a:p>
          <a:p>
            <a:pPr marL="0" indent="0">
              <a:buNone/>
            </a:pPr>
            <a:endParaRPr lang="nl-NL" b="1" dirty="0"/>
          </a:p>
          <a:p>
            <a:pPr marL="0" indent="0">
              <a:buNone/>
            </a:pPr>
            <a:endParaRPr lang="nl-NL" b="1" dirty="0"/>
          </a:p>
        </p:txBody>
      </p:sp>
      <p:sp>
        <p:nvSpPr>
          <p:cNvPr id="4" name="AutoShape 2" descr="Afbeeldingsresultaat voor CNV"/>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
        <p:nvSpPr>
          <p:cNvPr id="5" name="AutoShape 4" descr="Afbeeldingsresultaat voor CNV"/>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19112206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F7513197-60CE-EA69-30F6-40966507B469}"/>
              </a:ext>
            </a:extLst>
          </p:cNvPr>
          <p:cNvSpPr>
            <a:spLocks noGrp="1"/>
          </p:cNvSpPr>
          <p:nvPr>
            <p:ph type="pic" idx="1"/>
          </p:nvPr>
        </p:nvSpPr>
        <p:spPr>
          <a:xfrm>
            <a:off x="29634" y="0"/>
            <a:ext cx="12192000" cy="6858000"/>
          </a:xfrm>
        </p:spPr>
      </p:sp>
      <p:sp>
        <p:nvSpPr>
          <p:cNvPr id="3" name="Tijdelijke aanduiding voor datum 2">
            <a:extLst>
              <a:ext uri="{FF2B5EF4-FFF2-40B4-BE49-F238E27FC236}">
                <a16:creationId xmlns:a16="http://schemas.microsoft.com/office/drawing/2014/main" id="{60B9F466-1241-53DE-7599-5E3F5DFFBF3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636EFB-2533-F548-8285-37FF0865AA95}" type="datetime4">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juni 2023</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4" name="Tijdelijke aanduiding voor voettekst 3">
            <a:extLst>
              <a:ext uri="{FF2B5EF4-FFF2-40B4-BE49-F238E27FC236}">
                <a16:creationId xmlns:a16="http://schemas.microsoft.com/office/drawing/2014/main" id="{B956EB91-7F6F-8961-732C-C91088F4B76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ECECEC"/>
                </a:solidFill>
                <a:effectLst/>
                <a:uLnTx/>
                <a:uFillTx/>
                <a:latin typeface="Poppins Light"/>
                <a:ea typeface="+mn-ea"/>
                <a:cs typeface="+mn-cs"/>
              </a:rPr>
              <a:t>Titel van de presentatie &gt; pas aan via &gt; Functie Koptekst en voettekst</a:t>
            </a:r>
          </a:p>
        </p:txBody>
      </p:sp>
      <p:sp>
        <p:nvSpPr>
          <p:cNvPr id="5" name="Tijdelijke aanduiding voor dianummer 4">
            <a:extLst>
              <a:ext uri="{FF2B5EF4-FFF2-40B4-BE49-F238E27FC236}">
                <a16:creationId xmlns:a16="http://schemas.microsoft.com/office/drawing/2014/main" id="{81542B4C-E6AE-8057-CFFE-89AFBB0092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6" name="Tijdelijke aanduiding voor tekst 5">
            <a:extLst>
              <a:ext uri="{FF2B5EF4-FFF2-40B4-BE49-F238E27FC236}">
                <a16:creationId xmlns:a16="http://schemas.microsoft.com/office/drawing/2014/main" id="{BFCF7A40-FF0E-5082-27B4-FA106B1B9D76}"/>
              </a:ext>
            </a:extLst>
          </p:cNvPr>
          <p:cNvSpPr>
            <a:spLocks noGrp="1"/>
          </p:cNvSpPr>
          <p:nvPr>
            <p:ph type="body" sz="half" idx="2"/>
          </p:nvPr>
        </p:nvSpPr>
        <p:spPr/>
        <p:txBody>
          <a:bodyPr/>
          <a:lstStyle/>
          <a:p>
            <a:r>
              <a:rPr lang="nl-NL" sz="1600" dirty="0"/>
              <a:t>pensioenfondsen</a:t>
            </a:r>
            <a:endParaRPr lang="nl-NL" dirty="0"/>
          </a:p>
        </p:txBody>
      </p:sp>
      <p:sp>
        <p:nvSpPr>
          <p:cNvPr id="8" name="Rechthoek 7">
            <a:extLst>
              <a:ext uri="{FF2B5EF4-FFF2-40B4-BE49-F238E27FC236}">
                <a16:creationId xmlns:a16="http://schemas.microsoft.com/office/drawing/2014/main" id="{DB1EEEC7-D44D-BB0C-B777-A1F217124FA3}"/>
              </a:ext>
            </a:extLst>
          </p:cNvPr>
          <p:cNvSpPr/>
          <p:nvPr/>
        </p:nvSpPr>
        <p:spPr>
          <a:xfrm>
            <a:off x="0" y="0"/>
            <a:ext cx="11730567" cy="699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descr="Afbeelding met schermopname, tekst, Graphics, Lettertype&#10;&#10;Automatisch gegenereerde beschrijving">
            <a:extLst>
              <a:ext uri="{FF2B5EF4-FFF2-40B4-BE49-F238E27FC236}">
                <a16:creationId xmlns:a16="http://schemas.microsoft.com/office/drawing/2014/main" id="{A9728A2B-F100-D647-92D8-BE6856A49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24" y="-135467"/>
            <a:ext cx="2888344" cy="1786605"/>
          </a:xfrm>
          <a:prstGeom prst="rect">
            <a:avLst/>
          </a:prstGeom>
        </p:spPr>
      </p:pic>
    </p:spTree>
    <p:extLst>
      <p:ext uri="{BB962C8B-B14F-4D97-AF65-F5344CB8AC3E}">
        <p14:creationId xmlns:p14="http://schemas.microsoft.com/office/powerpoint/2010/main" val="100648569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C65D5-B2EE-C859-B994-700F4C6591FA}"/>
              </a:ext>
            </a:extLst>
          </p:cNvPr>
          <p:cNvSpPr>
            <a:spLocks noGrp="1"/>
          </p:cNvSpPr>
          <p:nvPr>
            <p:ph type="title"/>
          </p:nvPr>
        </p:nvSpPr>
        <p:spPr/>
        <p:txBody>
          <a:bodyPr/>
          <a:lstStyle/>
          <a:p>
            <a:r>
              <a:rPr lang="nl-NL" dirty="0">
                <a:latin typeface="Graphik Black" panose="020B0A03030202060203" pitchFamily="34" charset="0"/>
              </a:rPr>
              <a:t>1. Op weg naar het nieuwe stelsel</a:t>
            </a:r>
          </a:p>
        </p:txBody>
      </p:sp>
      <p:sp>
        <p:nvSpPr>
          <p:cNvPr id="4" name="Tijdelijke aanduiding voor datum 3">
            <a:extLst>
              <a:ext uri="{FF2B5EF4-FFF2-40B4-BE49-F238E27FC236}">
                <a16:creationId xmlns:a16="http://schemas.microsoft.com/office/drawing/2014/main" id="{034815E6-A9A7-2FAB-4B01-D77FB7B76C3D}"/>
              </a:ext>
            </a:extLst>
          </p:cNvPr>
          <p:cNvSpPr>
            <a:spLocks noGrp="1"/>
          </p:cNvSpPr>
          <p:nvPr>
            <p:ph type="dt" sz="half" idx="10"/>
          </p:nvPr>
        </p:nvSpPr>
        <p:spPr/>
        <p:txBody>
          <a:bodyPr/>
          <a:lstStyle/>
          <a:p>
            <a:fld id="{5F583914-FB42-5344-A1EB-EE1A95AAD0F5}" type="datetime4">
              <a:rPr lang="nl-NL" smtClean="0"/>
              <a:t>13 juni 2023</a:t>
            </a:fld>
            <a:endParaRPr lang="nl-NL"/>
          </a:p>
        </p:txBody>
      </p:sp>
      <p:sp>
        <p:nvSpPr>
          <p:cNvPr id="5" name="Tijdelijke aanduiding voor voettekst 4">
            <a:extLst>
              <a:ext uri="{FF2B5EF4-FFF2-40B4-BE49-F238E27FC236}">
                <a16:creationId xmlns:a16="http://schemas.microsoft.com/office/drawing/2014/main" id="{247382FC-7671-1FA0-B328-EE5D5CF6A25F}"/>
              </a:ext>
            </a:extLst>
          </p:cNvPr>
          <p:cNvSpPr>
            <a:spLocks noGrp="1"/>
          </p:cNvSpPr>
          <p:nvPr>
            <p:ph type="ftr" sz="quarter" idx="11"/>
          </p:nvPr>
        </p:nvSpPr>
        <p:spPr/>
        <p:txBody>
          <a:bodyPr/>
          <a:lstStyle/>
          <a:p>
            <a:r>
              <a:rPr lang="nl-NL"/>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7132CB09-8647-95C1-2E78-027C5AB1FA3D}"/>
              </a:ext>
            </a:extLst>
          </p:cNvPr>
          <p:cNvSpPr>
            <a:spLocks noGrp="1"/>
          </p:cNvSpPr>
          <p:nvPr>
            <p:ph type="sldNum" sz="quarter" idx="12"/>
          </p:nvPr>
        </p:nvSpPr>
        <p:spPr/>
        <p:txBody>
          <a:bodyPr/>
          <a:lstStyle/>
          <a:p>
            <a:fld id="{14F1411D-0280-154F-AEAC-4C20B7AA46B2}" type="slidenum">
              <a:rPr lang="nl-NL" smtClean="0"/>
              <a:t>3</a:t>
            </a:fld>
            <a:endParaRPr lang="nl-NL"/>
          </a:p>
        </p:txBody>
      </p:sp>
      <p:sp>
        <p:nvSpPr>
          <p:cNvPr id="7" name="Rechthoek 6">
            <a:extLst>
              <a:ext uri="{FF2B5EF4-FFF2-40B4-BE49-F238E27FC236}">
                <a16:creationId xmlns:a16="http://schemas.microsoft.com/office/drawing/2014/main" id="{D7895D99-83AA-8E0C-0D65-0D54FEAA98C2}"/>
              </a:ext>
            </a:extLst>
          </p:cNvPr>
          <p:cNvSpPr/>
          <p:nvPr/>
        </p:nvSpPr>
        <p:spPr>
          <a:xfrm>
            <a:off x="580292" y="553915"/>
            <a:ext cx="4646735" cy="153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chermopname, tekst, Graphics, Lettertype&#10;&#10;Automatisch gegenereerde beschrijving">
            <a:extLst>
              <a:ext uri="{FF2B5EF4-FFF2-40B4-BE49-F238E27FC236}">
                <a16:creationId xmlns:a16="http://schemas.microsoft.com/office/drawing/2014/main" id="{43633CC8-B07E-A115-CBB9-3E4F7D12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92" y="-119580"/>
            <a:ext cx="2888344" cy="1786605"/>
          </a:xfrm>
          <a:prstGeom prst="rect">
            <a:avLst/>
          </a:prstGeom>
        </p:spPr>
      </p:pic>
    </p:spTree>
    <p:extLst>
      <p:ext uri="{BB962C8B-B14F-4D97-AF65-F5344CB8AC3E}">
        <p14:creationId xmlns:p14="http://schemas.microsoft.com/office/powerpoint/2010/main" val="332526877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3600" b="1" dirty="0">
                <a:solidFill>
                  <a:srgbClr val="7030A0"/>
                </a:solidFill>
                <a:latin typeface="Graphik Black" panose="020B0A03030202060203" pitchFamily="34" charset="0"/>
                <a:cs typeface="Poppins SemiBold" panose="00000700000000000000" pitchFamily="2" charset="0"/>
              </a:rPr>
              <a:t>Pensioenwet aangenomen</a:t>
            </a:r>
          </a:p>
        </p:txBody>
      </p:sp>
      <p:pic>
        <p:nvPicPr>
          <p:cNvPr id="23" name="Afbeelding 22" descr="Afbeelding met kleding, persoon, pak, person&#10;&#10;Automatisch gegenereerde beschrijving">
            <a:extLst>
              <a:ext uri="{FF2B5EF4-FFF2-40B4-BE49-F238E27FC236}">
                <a16:creationId xmlns:a16="http://schemas.microsoft.com/office/drawing/2014/main" id="{6223C2FF-96E8-A25E-6ADC-83A90856BA38}"/>
              </a:ext>
            </a:extLst>
          </p:cNvPr>
          <p:cNvPicPr>
            <a:picLocks noChangeAspect="1"/>
          </p:cNvPicPr>
          <p:nvPr/>
        </p:nvPicPr>
        <p:blipFill rotWithShape="1">
          <a:blip r:embed="rId3">
            <a:extLst>
              <a:ext uri="{28A0092B-C50C-407E-A947-70E740481C1C}">
                <a14:useLocalDpi xmlns:a14="http://schemas.microsoft.com/office/drawing/2010/main" val="0"/>
              </a:ext>
            </a:extLst>
          </a:blip>
          <a:srcRect b="25020"/>
          <a:stretch/>
        </p:blipFill>
        <p:spPr>
          <a:xfrm>
            <a:off x="1473959" y="1433140"/>
            <a:ext cx="4876876" cy="2813342"/>
          </a:xfrm>
          <a:prstGeom prst="rect">
            <a:avLst/>
          </a:prstGeom>
        </p:spPr>
      </p:pic>
      <p:sp>
        <p:nvSpPr>
          <p:cNvPr id="11" name="Pijl: rechts 10">
            <a:extLst>
              <a:ext uri="{FF2B5EF4-FFF2-40B4-BE49-F238E27FC236}">
                <a16:creationId xmlns:a16="http://schemas.microsoft.com/office/drawing/2014/main" id="{C3784EE2-CBD6-433F-6FB4-1AA479A2A5A6}"/>
              </a:ext>
            </a:extLst>
          </p:cNvPr>
          <p:cNvSpPr/>
          <p:nvPr/>
        </p:nvSpPr>
        <p:spPr>
          <a:xfrm rot="10800000">
            <a:off x="6096000" y="1550714"/>
            <a:ext cx="2479014" cy="1254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srgbClr val="000000"/>
              </a:solidFill>
              <a:effectLst/>
              <a:uLnTx/>
              <a:uFillTx/>
              <a:latin typeface="Poppins Light" panose="00000400000000000000" pitchFamily="2" charset="0"/>
              <a:cs typeface="Poppins Light" panose="00000400000000000000" pitchFamily="2" charset="0"/>
            </a:endParaRPr>
          </a:p>
        </p:txBody>
      </p:sp>
      <p:sp>
        <p:nvSpPr>
          <p:cNvPr id="14" name="Tekstvak 13">
            <a:extLst>
              <a:ext uri="{FF2B5EF4-FFF2-40B4-BE49-F238E27FC236}">
                <a16:creationId xmlns:a16="http://schemas.microsoft.com/office/drawing/2014/main" id="{5E653FF1-5490-7019-8429-A2FFAA298004}"/>
              </a:ext>
            </a:extLst>
          </p:cNvPr>
          <p:cNvSpPr txBox="1"/>
          <p:nvPr/>
        </p:nvSpPr>
        <p:spPr>
          <a:xfrm>
            <a:off x="6384809" y="1984968"/>
            <a:ext cx="2040871" cy="523220"/>
          </a:xfrm>
          <a:prstGeom prst="rect">
            <a:avLst/>
          </a:prstGeom>
          <a:noFill/>
        </p:spPr>
        <p:txBody>
          <a:bodyPr wrap="square" rtlCol="0">
            <a:spAutoFit/>
          </a:bodyPr>
          <a:lstStyle/>
          <a:p>
            <a:r>
              <a:rPr lang="nl-NL" sz="1400" dirty="0">
                <a:latin typeface="Poppins Light" panose="00000400000000000000" pitchFamily="2" charset="0"/>
                <a:cs typeface="Poppins Light" panose="00000400000000000000" pitchFamily="2" charset="0"/>
              </a:rPr>
              <a:t>Eerste Kamer stemt in   met pensioenwet</a:t>
            </a:r>
          </a:p>
        </p:txBody>
      </p:sp>
      <p:pic>
        <p:nvPicPr>
          <p:cNvPr id="3" name="Afbeelding 2">
            <a:extLst>
              <a:ext uri="{FF2B5EF4-FFF2-40B4-BE49-F238E27FC236}">
                <a16:creationId xmlns:a16="http://schemas.microsoft.com/office/drawing/2014/main" id="{00714C60-8210-59EF-5BD1-AA04566D7E5F}"/>
              </a:ext>
            </a:extLst>
          </p:cNvPr>
          <p:cNvPicPr>
            <a:picLocks noChangeAspect="1"/>
          </p:cNvPicPr>
          <p:nvPr/>
        </p:nvPicPr>
        <p:blipFill rotWithShape="1">
          <a:blip r:embed="rId4"/>
          <a:srcRect l="13830"/>
          <a:stretch/>
        </p:blipFill>
        <p:spPr>
          <a:xfrm>
            <a:off x="820112" y="4338638"/>
            <a:ext cx="3199625" cy="2088659"/>
          </a:xfrm>
          <a:prstGeom prst="rect">
            <a:avLst/>
          </a:prstGeom>
        </p:spPr>
      </p:pic>
      <p:sp>
        <p:nvSpPr>
          <p:cNvPr id="10" name="Pijl: rechts 9">
            <a:extLst>
              <a:ext uri="{FF2B5EF4-FFF2-40B4-BE49-F238E27FC236}">
                <a16:creationId xmlns:a16="http://schemas.microsoft.com/office/drawing/2014/main" id="{9EA49D5B-D344-51CB-B3B2-64F3C57B74FE}"/>
              </a:ext>
            </a:extLst>
          </p:cNvPr>
          <p:cNvSpPr/>
          <p:nvPr/>
        </p:nvSpPr>
        <p:spPr>
          <a:xfrm>
            <a:off x="2681286" y="5618187"/>
            <a:ext cx="2462222" cy="126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solidFill>
                  <a:srgbClr val="000000"/>
                </a:solidFill>
                <a:latin typeface="Poppins Light" panose="00000400000000000000" pitchFamily="2" charset="0"/>
                <a:cs typeface="Poppins Light" panose="00000400000000000000" pitchFamily="2" charset="0"/>
              </a:rPr>
              <a:t>P</a:t>
            </a:r>
            <a:r>
              <a:rPr kumimoji="0" lang="nl-NL" sz="1400" b="0" i="0" u="none" strike="noStrike" kern="1200" cap="none" spc="0" normalizeH="0" baseline="0" noProof="0" dirty="0" err="1">
                <a:ln>
                  <a:noFill/>
                </a:ln>
                <a:solidFill>
                  <a:srgbClr val="000000"/>
                </a:solidFill>
                <a:effectLst/>
                <a:uLnTx/>
                <a:uFillTx/>
                <a:latin typeface="Poppins Light" panose="00000400000000000000" pitchFamily="2" charset="0"/>
                <a:cs typeface="Poppins Light" panose="00000400000000000000" pitchFamily="2" charset="0"/>
              </a:rPr>
              <a:t>ensioenakkoord</a:t>
            </a:r>
            <a:endParaRPr kumimoji="0" lang="nl-NL" sz="1400" b="0" i="0" u="none" strike="noStrike" kern="1200" cap="none" spc="0" normalizeH="0" baseline="0" noProof="0" dirty="0">
              <a:ln>
                <a:noFill/>
              </a:ln>
              <a:solidFill>
                <a:srgbClr val="000000"/>
              </a:solidFill>
              <a:effectLst/>
              <a:uLnTx/>
              <a:uFillTx/>
              <a:latin typeface="Poppins Light" panose="00000400000000000000" pitchFamily="2" charset="0"/>
              <a:cs typeface="Poppins Light" panose="00000400000000000000" pitchFamily="2" charset="0"/>
            </a:endParaRPr>
          </a:p>
        </p:txBody>
      </p:sp>
      <p:pic>
        <p:nvPicPr>
          <p:cNvPr id="12" name="Afbeelding 11">
            <a:extLst>
              <a:ext uri="{FF2B5EF4-FFF2-40B4-BE49-F238E27FC236}">
                <a16:creationId xmlns:a16="http://schemas.microsoft.com/office/drawing/2014/main" id="{156F92D7-822E-5629-7589-C13F4ECBC6C2}"/>
              </a:ext>
            </a:extLst>
          </p:cNvPr>
          <p:cNvPicPr>
            <a:picLocks noChangeAspect="1"/>
          </p:cNvPicPr>
          <p:nvPr/>
        </p:nvPicPr>
        <p:blipFill rotWithShape="1">
          <a:blip r:embed="rId5"/>
          <a:srcRect l="7894" t="32024" r="9996" b="10634"/>
          <a:stretch/>
        </p:blipFill>
        <p:spPr>
          <a:xfrm>
            <a:off x="5202340" y="3911812"/>
            <a:ext cx="4000041" cy="2671550"/>
          </a:xfrm>
          <a:prstGeom prst="rect">
            <a:avLst/>
          </a:prstGeom>
        </p:spPr>
      </p:pic>
      <p:pic>
        <p:nvPicPr>
          <p:cNvPr id="13" name="Afbeelding 12">
            <a:extLst>
              <a:ext uri="{FF2B5EF4-FFF2-40B4-BE49-F238E27FC236}">
                <a16:creationId xmlns:a16="http://schemas.microsoft.com/office/drawing/2014/main" id="{C2E090E5-9321-BA8F-84C4-B18E67EF25A3}"/>
              </a:ext>
            </a:extLst>
          </p:cNvPr>
          <p:cNvPicPr>
            <a:picLocks noChangeAspect="1"/>
          </p:cNvPicPr>
          <p:nvPr/>
        </p:nvPicPr>
        <p:blipFill rotWithShape="1">
          <a:blip r:embed="rId6"/>
          <a:srcRect b="30304"/>
          <a:stretch/>
        </p:blipFill>
        <p:spPr>
          <a:xfrm>
            <a:off x="7696504" y="2589153"/>
            <a:ext cx="4359018" cy="1143000"/>
          </a:xfrm>
          <a:prstGeom prst="rect">
            <a:avLst/>
          </a:prstGeom>
        </p:spPr>
      </p:pic>
      <p:sp>
        <p:nvSpPr>
          <p:cNvPr id="6" name="Pijl: rechts 5">
            <a:extLst>
              <a:ext uri="{FF2B5EF4-FFF2-40B4-BE49-F238E27FC236}">
                <a16:creationId xmlns:a16="http://schemas.microsoft.com/office/drawing/2014/main" id="{A7F2BE6F-2DB3-4E0A-9AF4-F7C1B018E175}"/>
              </a:ext>
            </a:extLst>
          </p:cNvPr>
          <p:cNvSpPr/>
          <p:nvPr/>
        </p:nvSpPr>
        <p:spPr>
          <a:xfrm rot="20129022">
            <a:off x="8756371" y="3793576"/>
            <a:ext cx="2523490" cy="142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Poppins Light" panose="00000400000000000000" pitchFamily="2" charset="0"/>
                <a:cs typeface="Poppins Light" panose="00000400000000000000" pitchFamily="2" charset="0"/>
              </a:rPr>
              <a:t>6 maanden doorlooptijd in de Tweede Kamer</a:t>
            </a:r>
          </a:p>
        </p:txBody>
      </p:sp>
    </p:spTree>
    <p:extLst>
      <p:ext uri="{BB962C8B-B14F-4D97-AF65-F5344CB8AC3E}">
        <p14:creationId xmlns:p14="http://schemas.microsoft.com/office/powerpoint/2010/main" val="328645374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947C-0EEF-499D-D7D2-79A46340F78C}"/>
              </a:ext>
            </a:extLst>
          </p:cNvPr>
          <p:cNvSpPr>
            <a:spLocks noGrp="1"/>
          </p:cNvSpPr>
          <p:nvPr>
            <p:ph type="title"/>
          </p:nvPr>
        </p:nvSpPr>
        <p:spPr/>
        <p:txBody>
          <a:bodyPr/>
          <a:lstStyle/>
          <a:p>
            <a:r>
              <a:rPr lang="nl-NL" dirty="0">
                <a:latin typeface="Graphik Black" panose="020B0A03030202060203" pitchFamily="34" charset="0"/>
              </a:rPr>
              <a:t>Waarom vernieuwing nodig?</a:t>
            </a:r>
          </a:p>
        </p:txBody>
      </p:sp>
      <p:sp>
        <p:nvSpPr>
          <p:cNvPr id="3" name="Tijdelijke aanduiding voor inhoud 2">
            <a:extLst>
              <a:ext uri="{FF2B5EF4-FFF2-40B4-BE49-F238E27FC236}">
                <a16:creationId xmlns:a16="http://schemas.microsoft.com/office/drawing/2014/main" id="{F0EB99B4-866A-841C-A86B-65FED88F9C21}"/>
              </a:ext>
            </a:extLst>
          </p:cNvPr>
          <p:cNvSpPr>
            <a:spLocks noGrp="1"/>
          </p:cNvSpPr>
          <p:nvPr>
            <p:ph idx="1"/>
          </p:nvPr>
        </p:nvSpPr>
        <p:spPr>
          <a:xfrm>
            <a:off x="531313" y="1478637"/>
            <a:ext cx="10751999" cy="5014481"/>
          </a:xfrm>
        </p:spPr>
        <p:txBody>
          <a:bodyPr/>
          <a:lstStyle/>
          <a:p>
            <a:r>
              <a:rPr lang="nl-NL" sz="2000" dirty="0">
                <a:latin typeface="Graphik Light" panose="020B0403030202060203" pitchFamily="34" charset="0"/>
              </a:rPr>
              <a:t>Het huidige pensioenstelsel stamt uit de jaren ’50 van de vorige eeuw. </a:t>
            </a:r>
          </a:p>
          <a:p>
            <a:pPr marL="918886" lvl="3" indent="-342900"/>
            <a:r>
              <a:rPr lang="nl-NL" sz="2000" dirty="0">
                <a:latin typeface="Graphik Light" panose="020B0403030202060203" pitchFamily="34" charset="0"/>
              </a:rPr>
              <a:t>Toen: de man was de kostwinner en bleef 40 jaar bij dezelfde werkgever in dienst werken. </a:t>
            </a:r>
          </a:p>
          <a:p>
            <a:pPr marL="918886" lvl="3" indent="-342900"/>
            <a:r>
              <a:rPr lang="nl-NL" sz="2000" dirty="0">
                <a:latin typeface="Graphik Light" panose="020B0403030202060203" pitchFamily="34" charset="0"/>
              </a:rPr>
              <a:t>Toen: relatief veel jonge werknemers.</a:t>
            </a:r>
          </a:p>
          <a:p>
            <a:pPr marL="918886" lvl="3" indent="-342900"/>
            <a:r>
              <a:rPr lang="nl-NL" sz="2000" dirty="0">
                <a:latin typeface="Graphik Light" panose="020B0403030202060203" pitchFamily="34" charset="0"/>
              </a:rPr>
              <a:t>Toen: relatief weinig gepensioneerden.</a:t>
            </a:r>
          </a:p>
          <a:p>
            <a:pPr lvl="3" indent="0">
              <a:buNone/>
            </a:pPr>
            <a:endParaRPr lang="nl-NL" sz="2000" dirty="0"/>
          </a:p>
          <a:p>
            <a:pPr lvl="3" indent="0">
              <a:buNone/>
            </a:pPr>
            <a:endParaRPr lang="nl-NL" sz="2000" dirty="0"/>
          </a:p>
          <a:p>
            <a:pPr lvl="1" indent="0">
              <a:buNone/>
            </a:pPr>
            <a:endParaRPr lang="nl-NL" sz="2000" dirty="0"/>
          </a:p>
          <a:p>
            <a:pPr lvl="1" indent="0">
              <a:buNone/>
            </a:pPr>
            <a:r>
              <a:rPr lang="nl-NL" sz="2000" dirty="0">
                <a:latin typeface="Graphik Light" panose="020B0403030202060203" pitchFamily="34" charset="0"/>
              </a:rPr>
              <a:t>Opbouw van de bevolking, de economie en de arbeidsmarkt zijn nu anders dan vroeger. </a:t>
            </a:r>
          </a:p>
          <a:p>
            <a:pPr marL="918886" lvl="3" indent="-342900"/>
            <a:r>
              <a:rPr lang="nl-NL" sz="2000" dirty="0">
                <a:latin typeface="Graphik Light" panose="020B0403030202060203" pitchFamily="34" charset="0"/>
              </a:rPr>
              <a:t>Nu: Mensen werken niet meer hun hele leven bij één werkgever. Ze veranderen vaker van baan of werken een tijdje voor zichzelf (zzp-er). </a:t>
            </a:r>
          </a:p>
          <a:p>
            <a:pPr marL="918886" lvl="3" indent="-342900"/>
            <a:r>
              <a:rPr lang="nl-NL" sz="2000" dirty="0">
                <a:latin typeface="Graphik Light" panose="020B0403030202060203" pitchFamily="34" charset="0"/>
              </a:rPr>
              <a:t>Nu: Er zijn minder werknemers, ten opzichten van gepensioneerden. </a:t>
            </a:r>
          </a:p>
          <a:p>
            <a:pPr marL="918886" lvl="3" indent="-342900"/>
            <a:r>
              <a:rPr lang="nl-NL" sz="2000" dirty="0">
                <a:latin typeface="Graphik Light" panose="020B0403030202060203" pitchFamily="34" charset="0"/>
              </a:rPr>
              <a:t>Nu: Mensen leven langer en genieten dus langer van hun pensioen. </a:t>
            </a:r>
          </a:p>
        </p:txBody>
      </p:sp>
      <p:sp>
        <p:nvSpPr>
          <p:cNvPr id="4" name="Tijdelijke aanduiding voor datum 3">
            <a:extLst>
              <a:ext uri="{FF2B5EF4-FFF2-40B4-BE49-F238E27FC236}">
                <a16:creationId xmlns:a16="http://schemas.microsoft.com/office/drawing/2014/main" id="{F74570E4-E3D3-E52B-4D10-5AC38C2ABB7C}"/>
              </a:ext>
            </a:extLst>
          </p:cNvPr>
          <p:cNvSpPr>
            <a:spLocks noGrp="1"/>
          </p:cNvSpPr>
          <p:nvPr>
            <p:ph type="dt" sz="half" idx="10"/>
          </p:nvPr>
        </p:nvSpPr>
        <p:spPr/>
        <p:txBody>
          <a:bodyPr/>
          <a:lstStyle/>
          <a:p>
            <a:fld id="{5F583914-FB42-5344-A1EB-EE1A95AAD0F5}" type="datetime4">
              <a:rPr lang="nl-NL" smtClean="0"/>
              <a:t>13 juni 2023</a:t>
            </a:fld>
            <a:endParaRPr lang="nl-NL"/>
          </a:p>
        </p:txBody>
      </p:sp>
      <p:sp>
        <p:nvSpPr>
          <p:cNvPr id="5" name="Tijdelijke aanduiding voor voettekst 4">
            <a:extLst>
              <a:ext uri="{FF2B5EF4-FFF2-40B4-BE49-F238E27FC236}">
                <a16:creationId xmlns:a16="http://schemas.microsoft.com/office/drawing/2014/main" id="{6FBF4684-E4B6-F441-CB9D-FEF191CF2BFD}"/>
              </a:ext>
            </a:extLst>
          </p:cNvPr>
          <p:cNvSpPr>
            <a:spLocks noGrp="1"/>
          </p:cNvSpPr>
          <p:nvPr>
            <p:ph type="ftr" sz="quarter" idx="11"/>
          </p:nvPr>
        </p:nvSpPr>
        <p:spPr/>
        <p:txBody>
          <a:bodyPr/>
          <a:lstStyle/>
          <a:p>
            <a:r>
              <a:rPr lang="nl-NL" dirty="0"/>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D262F550-D836-711A-5AC8-99B827EC8E06}"/>
              </a:ext>
            </a:extLst>
          </p:cNvPr>
          <p:cNvSpPr>
            <a:spLocks noGrp="1"/>
          </p:cNvSpPr>
          <p:nvPr>
            <p:ph type="sldNum" sz="quarter" idx="12"/>
          </p:nvPr>
        </p:nvSpPr>
        <p:spPr/>
        <p:txBody>
          <a:bodyPr/>
          <a:lstStyle/>
          <a:p>
            <a:fld id="{14F1411D-0280-154F-AEAC-4C20B7AA46B2}" type="slidenum">
              <a:rPr lang="nl-NL" smtClean="0"/>
              <a:t>5</a:t>
            </a:fld>
            <a:endParaRPr lang="nl-NL"/>
          </a:p>
        </p:txBody>
      </p:sp>
      <p:sp>
        <p:nvSpPr>
          <p:cNvPr id="7" name="Pijl: omlaag 6">
            <a:extLst>
              <a:ext uri="{FF2B5EF4-FFF2-40B4-BE49-F238E27FC236}">
                <a16:creationId xmlns:a16="http://schemas.microsoft.com/office/drawing/2014/main" id="{5B535496-B4B3-3956-1787-159A645FC3C1}"/>
              </a:ext>
            </a:extLst>
          </p:cNvPr>
          <p:cNvSpPr/>
          <p:nvPr/>
        </p:nvSpPr>
        <p:spPr>
          <a:xfrm>
            <a:off x="4830953" y="3272170"/>
            <a:ext cx="1035352" cy="7305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770823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3947C-0EEF-499D-D7D2-79A46340F78C}"/>
              </a:ext>
            </a:extLst>
          </p:cNvPr>
          <p:cNvSpPr>
            <a:spLocks noGrp="1"/>
          </p:cNvSpPr>
          <p:nvPr>
            <p:ph type="title"/>
          </p:nvPr>
        </p:nvSpPr>
        <p:spPr/>
        <p:txBody>
          <a:bodyPr/>
          <a:lstStyle/>
          <a:p>
            <a:r>
              <a:rPr lang="nl-NL" dirty="0">
                <a:latin typeface="Graphik Black" panose="020B0A03030202060203" pitchFamily="34" charset="0"/>
              </a:rPr>
              <a:t>Waarom vernieuwing nodig?</a:t>
            </a:r>
          </a:p>
        </p:txBody>
      </p:sp>
      <p:sp>
        <p:nvSpPr>
          <p:cNvPr id="3" name="Tijdelijke aanduiding voor inhoud 2">
            <a:extLst>
              <a:ext uri="{FF2B5EF4-FFF2-40B4-BE49-F238E27FC236}">
                <a16:creationId xmlns:a16="http://schemas.microsoft.com/office/drawing/2014/main" id="{F0EB99B4-866A-841C-A86B-65FED88F9C21}"/>
              </a:ext>
            </a:extLst>
          </p:cNvPr>
          <p:cNvSpPr>
            <a:spLocks noGrp="1"/>
          </p:cNvSpPr>
          <p:nvPr>
            <p:ph idx="1"/>
          </p:nvPr>
        </p:nvSpPr>
        <p:spPr>
          <a:xfrm>
            <a:off x="1404938" y="1478637"/>
            <a:ext cx="9878374" cy="5014481"/>
          </a:xfrm>
        </p:spPr>
        <p:txBody>
          <a:bodyPr/>
          <a:lstStyle/>
          <a:p>
            <a:pPr lvl="1" indent="0">
              <a:buNone/>
            </a:pPr>
            <a:endParaRPr lang="nl-NL" sz="2000" dirty="0">
              <a:latin typeface="Graphik Light" panose="020B0403030202060203" pitchFamily="34" charset="0"/>
            </a:endParaRPr>
          </a:p>
          <a:p>
            <a:pPr lvl="1" indent="0">
              <a:buNone/>
            </a:pPr>
            <a:endParaRPr lang="nl-NL" sz="2000" dirty="0">
              <a:latin typeface="Graphik Light" panose="020B0403030202060203" pitchFamily="34" charset="0"/>
            </a:endParaRPr>
          </a:p>
          <a:p>
            <a:pPr lvl="1" indent="0">
              <a:buNone/>
            </a:pPr>
            <a:endParaRPr lang="nl-NL" sz="2000" dirty="0">
              <a:latin typeface="Graphik Light" panose="020B0403030202060203" pitchFamily="34" charset="0"/>
            </a:endParaRPr>
          </a:p>
          <a:p>
            <a:pPr lvl="1" indent="0">
              <a:buNone/>
            </a:pPr>
            <a:r>
              <a:rPr lang="nl-NL" sz="2000" dirty="0">
                <a:latin typeface="Graphik Light" panose="020B0403030202060203" pitchFamily="34" charset="0"/>
              </a:rPr>
              <a:t>		</a:t>
            </a:r>
          </a:p>
          <a:p>
            <a:pPr lvl="1" indent="0">
              <a:buNone/>
            </a:pPr>
            <a:endParaRPr lang="nl-NL" sz="2000" dirty="0">
              <a:latin typeface="Graphik Light" panose="020B0403030202060203" pitchFamily="34" charset="0"/>
            </a:endParaRPr>
          </a:p>
          <a:p>
            <a:pPr marL="534895" lvl="1" indent="-342900"/>
            <a:r>
              <a:rPr lang="nl-NL" sz="3200" dirty="0">
                <a:latin typeface="Graphik Light" panose="020B0403030202060203" pitchFamily="34" charset="0"/>
              </a:rPr>
              <a:t>Pensioenen sneller omhoog</a:t>
            </a:r>
          </a:p>
          <a:p>
            <a:pPr marL="534895" lvl="1" indent="-342900"/>
            <a:r>
              <a:rPr lang="nl-NL" sz="3200" dirty="0">
                <a:latin typeface="Graphik Light" panose="020B0403030202060203" pitchFamily="34" charset="0"/>
              </a:rPr>
              <a:t>Vertrouwen behouden van jongere generaties</a:t>
            </a:r>
          </a:p>
          <a:p>
            <a:pPr marL="534895" lvl="1" indent="-342900"/>
            <a:r>
              <a:rPr lang="nl-NL" sz="3200" dirty="0">
                <a:latin typeface="Graphik Light" panose="020B0403030202060203" pitchFamily="34" charset="0"/>
              </a:rPr>
              <a:t>Betere aansluiting tussen loopbaan en pensioen</a:t>
            </a:r>
          </a:p>
          <a:p>
            <a:pPr marL="534895" lvl="1" indent="-342900"/>
            <a:r>
              <a:rPr lang="nl-NL" sz="3200" dirty="0">
                <a:latin typeface="Graphik Light" panose="020B0403030202060203" pitchFamily="34" charset="0"/>
              </a:rPr>
              <a:t>Meer duidelijkheid</a:t>
            </a:r>
          </a:p>
          <a:p>
            <a:pPr marL="534895" lvl="1" indent="-342900"/>
            <a:r>
              <a:rPr lang="nl-NL" sz="3200" dirty="0">
                <a:latin typeface="Graphik Light" panose="020B0403030202060203" pitchFamily="34" charset="0"/>
              </a:rPr>
              <a:t>Samen blijven opbouwen</a:t>
            </a:r>
          </a:p>
        </p:txBody>
      </p:sp>
      <p:sp>
        <p:nvSpPr>
          <p:cNvPr id="4" name="Tijdelijke aanduiding voor datum 3">
            <a:extLst>
              <a:ext uri="{FF2B5EF4-FFF2-40B4-BE49-F238E27FC236}">
                <a16:creationId xmlns:a16="http://schemas.microsoft.com/office/drawing/2014/main" id="{F74570E4-E3D3-E52B-4D10-5AC38C2ABB7C}"/>
              </a:ext>
            </a:extLst>
          </p:cNvPr>
          <p:cNvSpPr>
            <a:spLocks noGrp="1"/>
          </p:cNvSpPr>
          <p:nvPr>
            <p:ph type="dt" sz="half" idx="10"/>
          </p:nvPr>
        </p:nvSpPr>
        <p:spPr/>
        <p:txBody>
          <a:bodyPr/>
          <a:lstStyle/>
          <a:p>
            <a:fld id="{5F583914-FB42-5344-A1EB-EE1A95AAD0F5}" type="datetime4">
              <a:rPr lang="nl-NL" smtClean="0"/>
              <a:t>13 juni 2023</a:t>
            </a:fld>
            <a:endParaRPr lang="nl-NL"/>
          </a:p>
        </p:txBody>
      </p:sp>
      <p:sp>
        <p:nvSpPr>
          <p:cNvPr id="5" name="Tijdelijke aanduiding voor voettekst 4">
            <a:extLst>
              <a:ext uri="{FF2B5EF4-FFF2-40B4-BE49-F238E27FC236}">
                <a16:creationId xmlns:a16="http://schemas.microsoft.com/office/drawing/2014/main" id="{6FBF4684-E4B6-F441-CB9D-FEF191CF2BFD}"/>
              </a:ext>
            </a:extLst>
          </p:cNvPr>
          <p:cNvSpPr>
            <a:spLocks noGrp="1"/>
          </p:cNvSpPr>
          <p:nvPr>
            <p:ph type="ftr" sz="quarter" idx="11"/>
          </p:nvPr>
        </p:nvSpPr>
        <p:spPr/>
        <p:txBody>
          <a:bodyPr/>
          <a:lstStyle/>
          <a:p>
            <a:r>
              <a:rPr lang="nl-NL" dirty="0"/>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D262F550-D836-711A-5AC8-99B827EC8E06}"/>
              </a:ext>
            </a:extLst>
          </p:cNvPr>
          <p:cNvSpPr>
            <a:spLocks noGrp="1"/>
          </p:cNvSpPr>
          <p:nvPr>
            <p:ph type="sldNum" sz="quarter" idx="12"/>
          </p:nvPr>
        </p:nvSpPr>
        <p:spPr/>
        <p:txBody>
          <a:bodyPr/>
          <a:lstStyle/>
          <a:p>
            <a:fld id="{14F1411D-0280-154F-AEAC-4C20B7AA46B2}" type="slidenum">
              <a:rPr lang="nl-NL" smtClean="0"/>
              <a:t>6</a:t>
            </a:fld>
            <a:endParaRPr lang="nl-NL"/>
          </a:p>
        </p:txBody>
      </p:sp>
      <p:sp>
        <p:nvSpPr>
          <p:cNvPr id="7" name="Pijl: omlaag 6">
            <a:extLst>
              <a:ext uri="{FF2B5EF4-FFF2-40B4-BE49-F238E27FC236}">
                <a16:creationId xmlns:a16="http://schemas.microsoft.com/office/drawing/2014/main" id="{5B535496-B4B3-3956-1787-159A645FC3C1}"/>
              </a:ext>
            </a:extLst>
          </p:cNvPr>
          <p:cNvSpPr/>
          <p:nvPr/>
        </p:nvSpPr>
        <p:spPr>
          <a:xfrm>
            <a:off x="1530540" y="2172033"/>
            <a:ext cx="1035352" cy="7305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023357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E6EF4-1E73-44D2-8195-34F3F61568A0}"/>
              </a:ext>
            </a:extLst>
          </p:cNvPr>
          <p:cNvSpPr>
            <a:spLocks noGrp="1"/>
          </p:cNvSpPr>
          <p:nvPr>
            <p:ph type="title"/>
          </p:nvPr>
        </p:nvSpPr>
        <p:spPr/>
        <p:txBody>
          <a:bodyPr/>
          <a:lstStyle/>
          <a:p>
            <a:r>
              <a:rPr lang="nl-NL" sz="2800" b="1" dirty="0">
                <a:solidFill>
                  <a:srgbClr val="7030A0"/>
                </a:solidFill>
                <a:latin typeface="Poppins SemiBold" panose="00000700000000000000" pitchFamily="2" charset="0"/>
                <a:cs typeface="Poppins SemiBold" panose="00000700000000000000" pitchFamily="2" charset="0"/>
              </a:rPr>
              <a:t>Andere belangrijke afspraken uit het pensioenakkoord</a:t>
            </a:r>
            <a:endParaRPr lang="nl-NL" b="1" dirty="0">
              <a:solidFill>
                <a:srgbClr val="7030A0"/>
              </a:solidFill>
              <a:latin typeface="Poppins SemiBold" panose="00000700000000000000" pitchFamily="2" charset="0"/>
              <a:cs typeface="Poppins SemiBold" panose="00000700000000000000" pitchFamily="2" charset="0"/>
            </a:endParaRPr>
          </a:p>
        </p:txBody>
      </p:sp>
      <p:sp>
        <p:nvSpPr>
          <p:cNvPr id="3" name="Tijdelijke aanduiding voor inhoud 2">
            <a:extLst>
              <a:ext uri="{FF2B5EF4-FFF2-40B4-BE49-F238E27FC236}">
                <a16:creationId xmlns:a16="http://schemas.microsoft.com/office/drawing/2014/main" id="{9C5C192D-6BC7-4EA3-B632-6BC736462A87}"/>
              </a:ext>
            </a:extLst>
          </p:cNvPr>
          <p:cNvSpPr>
            <a:spLocks noGrp="1"/>
          </p:cNvSpPr>
          <p:nvPr>
            <p:ph idx="1"/>
          </p:nvPr>
        </p:nvSpPr>
        <p:spPr>
          <a:xfrm>
            <a:off x="531363" y="1417638"/>
            <a:ext cx="10972800" cy="4525963"/>
          </a:xfrm>
        </p:spPr>
        <p:txBody>
          <a:bodyPr/>
          <a:lstStyle/>
          <a:p>
            <a:r>
              <a:rPr lang="nl-NL" sz="2400" dirty="0">
                <a:latin typeface="Poppins Light" panose="00000400000000000000" pitchFamily="2" charset="0"/>
                <a:cs typeface="Poppins Light" panose="00000400000000000000" pitchFamily="2" charset="0"/>
              </a:rPr>
              <a:t>Een eenvoudiger nabestaandenpensioen</a:t>
            </a:r>
          </a:p>
          <a:p>
            <a:pPr lvl="1"/>
            <a:r>
              <a:rPr lang="nl-NL" sz="1600" dirty="0">
                <a:latin typeface="Poppins Light" panose="00000400000000000000" pitchFamily="2" charset="0"/>
                <a:cs typeface="Poppins Light" panose="00000400000000000000" pitchFamily="2" charset="0"/>
              </a:rPr>
              <a:t>Er komt 1 type partnerpensioen op basis van een risicoverzekering. </a:t>
            </a:r>
          </a:p>
          <a:p>
            <a:pPr lvl="1"/>
            <a:endParaRPr lang="nl-NL" sz="16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Duurzame inzetbaarheid &amp; eerder uittreden</a:t>
            </a:r>
          </a:p>
          <a:p>
            <a:pPr lvl="1"/>
            <a:r>
              <a:rPr lang="nl-NL" sz="1600" dirty="0">
                <a:latin typeface="Poppins Light" panose="00000400000000000000" pitchFamily="2" charset="0"/>
                <a:cs typeface="Poppins Light" panose="00000400000000000000" pitchFamily="2" charset="0"/>
              </a:rPr>
              <a:t>Door te investeren in duurzame inzetbaarheid kunnen zoveel mogelijk mensen gezond hun pensioen halen (MDIEU). </a:t>
            </a:r>
          </a:p>
          <a:p>
            <a:pPr lvl="1"/>
            <a:r>
              <a:rPr lang="nl-NL" sz="1600" dirty="0">
                <a:latin typeface="Poppins Light" panose="00000400000000000000" pitchFamily="2" charset="0"/>
                <a:cs typeface="Poppins Light" panose="00000400000000000000" pitchFamily="2" charset="0"/>
              </a:rPr>
              <a:t>Eerder stoppen bij zwaar werk (RVU)</a:t>
            </a:r>
          </a:p>
          <a:p>
            <a:pPr lvl="1"/>
            <a:endParaRPr lang="nl-NL" sz="16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Minder snelle stijging van de AOW-leeftijd</a:t>
            </a:r>
          </a:p>
          <a:p>
            <a:pPr marL="457200" lvl="1" indent="0">
              <a:buNone/>
            </a:pPr>
            <a:endParaRPr lang="nl-NL" sz="16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Extra keuzerecht bij pensioen</a:t>
            </a:r>
          </a:p>
          <a:p>
            <a:pPr lvl="1"/>
            <a:r>
              <a:rPr lang="nl-NL" sz="1600" dirty="0">
                <a:latin typeface="Poppins Light" panose="00000400000000000000" pitchFamily="2" charset="0"/>
                <a:cs typeface="Poppins Light" panose="00000400000000000000" pitchFamily="2" charset="0"/>
              </a:rPr>
              <a:t>Vanaf 2024 </a:t>
            </a:r>
            <a:r>
              <a:rPr lang="nl-NL" sz="1400" dirty="0">
                <a:latin typeface="Poppins Light" panose="00000400000000000000" pitchFamily="2" charset="0"/>
                <a:cs typeface="Poppins Light" panose="00000400000000000000" pitchFamily="2" charset="0"/>
              </a:rPr>
              <a:t>(of iets later) </a:t>
            </a:r>
            <a:r>
              <a:rPr lang="nl-NL" sz="1600" dirty="0">
                <a:latin typeface="Poppins Light" panose="00000400000000000000" pitchFamily="2" charset="0"/>
                <a:cs typeface="Poppins Light" panose="00000400000000000000" pitchFamily="2" charset="0"/>
              </a:rPr>
              <a:t>mogen deelnemers eenmalig op pensioendatum maximaal 10% van het ouderdomspensioen opnemen. </a:t>
            </a:r>
          </a:p>
        </p:txBody>
      </p:sp>
    </p:spTree>
    <p:extLst>
      <p:ext uri="{BB962C8B-B14F-4D97-AF65-F5344CB8AC3E}">
        <p14:creationId xmlns:p14="http://schemas.microsoft.com/office/powerpoint/2010/main" val="412151131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C65D5-B2EE-C859-B994-700F4C6591FA}"/>
              </a:ext>
            </a:extLst>
          </p:cNvPr>
          <p:cNvSpPr>
            <a:spLocks noGrp="1"/>
          </p:cNvSpPr>
          <p:nvPr>
            <p:ph type="title"/>
          </p:nvPr>
        </p:nvSpPr>
        <p:spPr/>
        <p:txBody>
          <a:bodyPr/>
          <a:lstStyle/>
          <a:p>
            <a:r>
              <a:rPr lang="nl-NL" sz="4000" dirty="0"/>
              <a:t>2. Wat blijft hetzelfde en wat verandert?</a:t>
            </a:r>
          </a:p>
        </p:txBody>
      </p:sp>
      <p:sp>
        <p:nvSpPr>
          <p:cNvPr id="4" name="Tijdelijke aanduiding voor datum 3">
            <a:extLst>
              <a:ext uri="{FF2B5EF4-FFF2-40B4-BE49-F238E27FC236}">
                <a16:creationId xmlns:a16="http://schemas.microsoft.com/office/drawing/2014/main" id="{034815E6-A9A7-2FAB-4B01-D77FB7B76C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583914-FB42-5344-A1EB-EE1A95AAD0F5}" type="datetime4">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juni 2023</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5" name="Tijdelijke aanduiding voor voettekst 4">
            <a:extLst>
              <a:ext uri="{FF2B5EF4-FFF2-40B4-BE49-F238E27FC236}">
                <a16:creationId xmlns:a16="http://schemas.microsoft.com/office/drawing/2014/main" id="{247382FC-7671-1FA0-B328-EE5D5CF6A2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ECECEC"/>
                </a:solidFill>
                <a:effectLst/>
                <a:uLnTx/>
                <a:uFillTx/>
                <a:latin typeface="Poppins Light"/>
                <a:ea typeface="+mn-ea"/>
                <a:cs typeface="+mn-cs"/>
              </a:rPr>
              <a:t>Titel van de presentatie &gt; pas aan via &gt; Functie Koptekst en voettekst</a:t>
            </a:r>
          </a:p>
        </p:txBody>
      </p:sp>
      <p:sp>
        <p:nvSpPr>
          <p:cNvPr id="6" name="Tijdelijke aanduiding voor dianummer 5">
            <a:extLst>
              <a:ext uri="{FF2B5EF4-FFF2-40B4-BE49-F238E27FC236}">
                <a16:creationId xmlns:a16="http://schemas.microsoft.com/office/drawing/2014/main" id="{7132CB09-8647-95C1-2E78-027C5AB1FA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1411D-0280-154F-AEAC-4C20B7AA46B2}" type="slidenum">
              <a:rPr kumimoji="0" lang="nl-NL" sz="1200" b="0" i="0" u="none" strike="noStrike" kern="1200" cap="none" spc="0" normalizeH="0" baseline="0" noProof="0" smtClean="0">
                <a:ln>
                  <a:noFill/>
                </a:ln>
                <a:solidFill>
                  <a:srgbClr val="ECECEC"/>
                </a:solidFill>
                <a:effectLst/>
                <a:uLnTx/>
                <a:uFillTx/>
                <a:latin typeface="Poppins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srgbClr val="ECECEC"/>
              </a:solidFill>
              <a:effectLst/>
              <a:uLnTx/>
              <a:uFillTx/>
              <a:latin typeface="Poppins Light"/>
              <a:ea typeface="+mn-ea"/>
              <a:cs typeface="+mn-cs"/>
            </a:endParaRPr>
          </a:p>
        </p:txBody>
      </p:sp>
      <p:sp>
        <p:nvSpPr>
          <p:cNvPr id="8" name="Rechthoek 7">
            <a:extLst>
              <a:ext uri="{FF2B5EF4-FFF2-40B4-BE49-F238E27FC236}">
                <a16:creationId xmlns:a16="http://schemas.microsoft.com/office/drawing/2014/main" id="{E6A854CD-0F4C-F1D5-5714-A210A67C6A60}"/>
              </a:ext>
            </a:extLst>
          </p:cNvPr>
          <p:cNvSpPr/>
          <p:nvPr/>
        </p:nvSpPr>
        <p:spPr>
          <a:xfrm>
            <a:off x="84667" y="605367"/>
            <a:ext cx="3708400"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schermopname, tekst, Graphics, Lettertype&#10;&#10;Automatisch gegenereerde beschrijving">
            <a:extLst>
              <a:ext uri="{FF2B5EF4-FFF2-40B4-BE49-F238E27FC236}">
                <a16:creationId xmlns:a16="http://schemas.microsoft.com/office/drawing/2014/main" id="{01567A26-CEA3-F2EE-76EF-6FF22B55C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91" y="-122651"/>
            <a:ext cx="2888344" cy="1786605"/>
          </a:xfrm>
          <a:prstGeom prst="rect">
            <a:avLst/>
          </a:prstGeom>
        </p:spPr>
      </p:pic>
    </p:spTree>
    <p:extLst>
      <p:ext uri="{BB962C8B-B14F-4D97-AF65-F5344CB8AC3E}">
        <p14:creationId xmlns:p14="http://schemas.microsoft.com/office/powerpoint/2010/main" val="6460743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395AA-EF7D-4A64-B551-67399CF7E06B}"/>
              </a:ext>
            </a:extLst>
          </p:cNvPr>
          <p:cNvSpPr>
            <a:spLocks noGrp="1"/>
          </p:cNvSpPr>
          <p:nvPr>
            <p:ph type="title"/>
          </p:nvPr>
        </p:nvSpPr>
        <p:spPr/>
        <p:txBody>
          <a:bodyPr/>
          <a:lstStyle/>
          <a:p>
            <a:r>
              <a:rPr lang="nl-NL" b="1" dirty="0">
                <a:solidFill>
                  <a:srgbClr val="7030A0"/>
                </a:solidFill>
                <a:latin typeface="Poppins SemiBold" panose="00000700000000000000" pitchFamily="2" charset="0"/>
                <a:cs typeface="Poppins SemiBold" panose="00000700000000000000" pitchFamily="2" charset="0"/>
              </a:rPr>
              <a:t>Wat blijft behouden?</a:t>
            </a:r>
          </a:p>
        </p:txBody>
      </p:sp>
      <p:sp>
        <p:nvSpPr>
          <p:cNvPr id="3" name="Tijdelijke aanduiding voor inhoud 2">
            <a:extLst>
              <a:ext uri="{FF2B5EF4-FFF2-40B4-BE49-F238E27FC236}">
                <a16:creationId xmlns:a16="http://schemas.microsoft.com/office/drawing/2014/main" id="{F3173D8A-307D-480C-9DDF-C98F4C6344BA}"/>
              </a:ext>
            </a:extLst>
          </p:cNvPr>
          <p:cNvSpPr>
            <a:spLocks noGrp="1"/>
          </p:cNvSpPr>
          <p:nvPr>
            <p:ph idx="1"/>
          </p:nvPr>
        </p:nvSpPr>
        <p:spPr>
          <a:xfrm>
            <a:off x="398585" y="1652766"/>
            <a:ext cx="10903205" cy="4231609"/>
          </a:xfrm>
        </p:spPr>
        <p:txBody>
          <a:bodyPr/>
          <a:lstStyle/>
          <a:p>
            <a:endParaRPr lang="nl-NL" sz="2400" dirty="0">
              <a:latin typeface="Poppins Light" panose="00000400000000000000" pitchFamily="2" charset="0"/>
              <a:cs typeface="Poppins Light" panose="00000400000000000000" pitchFamily="2" charset="0"/>
            </a:endParaRPr>
          </a:p>
          <a:p>
            <a:endParaRPr lang="nl-NL" sz="2400" dirty="0">
              <a:latin typeface="Poppins Light" panose="00000400000000000000" pitchFamily="2" charset="0"/>
              <a:cs typeface="Poppins Light" panose="00000400000000000000" pitchFamily="2" charset="0"/>
            </a:endParaRPr>
          </a:p>
          <a:p>
            <a:r>
              <a:rPr lang="nl-NL" sz="2400" dirty="0">
                <a:latin typeface="Poppins Light" panose="00000400000000000000" pitchFamily="2" charset="0"/>
                <a:cs typeface="Poppins Light" panose="00000400000000000000" pitchFamily="2" charset="0"/>
              </a:rPr>
              <a:t>Nederland blijft top pensioenland</a:t>
            </a:r>
          </a:p>
          <a:p>
            <a:r>
              <a:rPr lang="nl-NL" sz="2400" dirty="0">
                <a:latin typeface="Poppins Light" panose="00000400000000000000" pitchFamily="2" charset="0"/>
                <a:cs typeface="Poppins Light" panose="00000400000000000000" pitchFamily="2" charset="0"/>
              </a:rPr>
              <a:t>AOW blijft de basis </a:t>
            </a:r>
          </a:p>
          <a:p>
            <a:r>
              <a:rPr lang="nl-NL" sz="2400" dirty="0">
                <a:latin typeface="Poppins Light" panose="00000400000000000000" pitchFamily="2" charset="0"/>
                <a:cs typeface="Poppins Light" panose="00000400000000000000" pitchFamily="2" charset="0"/>
              </a:rPr>
              <a:t>Levenslang pensioen bovenop de AOW</a:t>
            </a:r>
          </a:p>
          <a:p>
            <a:r>
              <a:rPr lang="nl-NL" sz="2400" dirty="0">
                <a:latin typeface="Poppins Light" panose="00000400000000000000" pitchFamily="2" charset="0"/>
                <a:cs typeface="Poppins Light" panose="00000400000000000000" pitchFamily="2" charset="0"/>
              </a:rPr>
              <a:t>Gunstig beleggen tegen lagere kosten</a:t>
            </a:r>
          </a:p>
          <a:p>
            <a:endParaRPr lang="nl-NL" sz="2400" dirty="0">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32045209"/>
      </p:ext>
    </p:extLst>
  </p:cSld>
  <p:clrMapOvr>
    <a:masterClrMapping/>
  </p:clrMapOvr>
  <p:transition spd="slow">
    <p:wipe/>
  </p:transition>
</p:sld>
</file>

<file path=ppt/theme/theme1.xml><?xml version="1.0" encoding="utf-8"?>
<a:theme xmlns:a="http://schemas.openxmlformats.org/drawingml/2006/main" name="CNV Platform voor werkend Nederland thema">
  <a:themeElements>
    <a:clrScheme name="CNV Kleuren">
      <a:dk1>
        <a:srgbClr val="000000"/>
      </a:dk1>
      <a:lt1>
        <a:srgbClr val="FFFFFF"/>
      </a:lt1>
      <a:dk2>
        <a:srgbClr val="6E2986"/>
      </a:dk2>
      <a:lt2>
        <a:srgbClr val="00BBEE"/>
      </a:lt2>
      <a:accent1>
        <a:srgbClr val="6E2986"/>
      </a:accent1>
      <a:accent2>
        <a:srgbClr val="F7A500"/>
      </a:accent2>
      <a:accent3>
        <a:srgbClr val="04A0CB"/>
      </a:accent3>
      <a:accent4>
        <a:srgbClr val="009EE3"/>
      </a:accent4>
      <a:accent5>
        <a:srgbClr val="EAF6FE"/>
      </a:accent5>
      <a:accent6>
        <a:srgbClr val="F3EDF1"/>
      </a:accent6>
      <a:hlink>
        <a:srgbClr val="000000"/>
      </a:hlink>
      <a:folHlink>
        <a:srgbClr val="000000"/>
      </a:folHlink>
    </a:clrScheme>
    <a:fontScheme name="Poppins Bold Light">
      <a:majorFont>
        <a:latin typeface="Poppins Bold"/>
        <a:ea typeface=""/>
        <a:cs typeface=""/>
      </a:majorFont>
      <a:minorFont>
        <a:latin typeface="Poppins Light"/>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err="1" smtClean="0"/>
        </a:defPPr>
      </a:lstStyle>
    </a:txDef>
  </a:objectDefaults>
  <a:extraClrSchemeLst/>
  <a:extLst>
    <a:ext uri="{05A4C25C-085E-4340-85A3-A5531E510DB2}">
      <thm15:themeFamily xmlns:thm15="http://schemas.microsoft.com/office/thememl/2012/main" name="CNV presentatie Platform_v1" id="{8449EE36-64AC-D74F-9571-1D890C646C92}" vid="{70200AE5-ECA5-9545-A703-39FA49BFBC51}"/>
    </a:ext>
  </a:extLst>
</a:theme>
</file>

<file path=ppt/theme/theme2.xml><?xml version="1.0" encoding="utf-8"?>
<a:theme xmlns:a="http://schemas.openxmlformats.org/drawingml/2006/main" name="1_CNV Liggend">
  <a:themeElements>
    <a:clrScheme name="CNV 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NV Liggen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NV 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NV 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NV 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NV 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NV 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NV 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NV 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NV 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NV 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NV 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NV 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NV 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NV Liggend">
  <a:themeElements>
    <a:clrScheme name="CNV 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NV Liggen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NV Ligge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NV Ligge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NV Ligge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NV Ligge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NV Ligge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NV Ligge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NV Ligge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NV Ligge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NV Ligge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NV Ligge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NV Ligge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NV Ligge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14129</TotalTime>
  <Words>1571</Words>
  <Application>Microsoft Office PowerPoint</Application>
  <PresentationFormat>Breedbeeld</PresentationFormat>
  <Paragraphs>247</Paragraphs>
  <Slides>23</Slides>
  <Notes>23</Notes>
  <HiddenSlides>0</HiddenSlides>
  <MMClips>0</MMClips>
  <ScaleCrop>false</ScaleCrop>
  <HeadingPairs>
    <vt:vector size="6" baseType="variant">
      <vt:variant>
        <vt:lpstr>Gebruikte lettertypen</vt:lpstr>
      </vt:variant>
      <vt:variant>
        <vt:i4>13</vt:i4>
      </vt:variant>
      <vt:variant>
        <vt:lpstr>Thema</vt:lpstr>
      </vt:variant>
      <vt:variant>
        <vt:i4>3</vt:i4>
      </vt:variant>
      <vt:variant>
        <vt:lpstr>Diatitels</vt:lpstr>
      </vt:variant>
      <vt:variant>
        <vt:i4>23</vt:i4>
      </vt:variant>
    </vt:vector>
  </HeadingPairs>
  <TitlesOfParts>
    <vt:vector size="39" baseType="lpstr">
      <vt:lpstr>Agency FB</vt:lpstr>
      <vt:lpstr>Arial</vt:lpstr>
      <vt:lpstr>Calibri</vt:lpstr>
      <vt:lpstr>Courier New</vt:lpstr>
      <vt:lpstr>Graphik Black</vt:lpstr>
      <vt:lpstr>Graphik Light</vt:lpstr>
      <vt:lpstr>Poppins Bold</vt:lpstr>
      <vt:lpstr>Poppins Bold </vt:lpstr>
      <vt:lpstr>Poppins Light</vt:lpstr>
      <vt:lpstr>Poppins SemiBold</vt:lpstr>
      <vt:lpstr>Symbol</vt:lpstr>
      <vt:lpstr>Verdana</vt:lpstr>
      <vt:lpstr>Wingdings</vt:lpstr>
      <vt:lpstr>CNV Platform voor werkend Nederland thema</vt:lpstr>
      <vt:lpstr>1_CNV Liggend</vt:lpstr>
      <vt:lpstr>2_CNV Liggend</vt:lpstr>
      <vt:lpstr>Pensioenwebinar Op weg naar het nieuwe pensioenstelsel </vt:lpstr>
      <vt:lpstr>Opbouw</vt:lpstr>
      <vt:lpstr>1. Op weg naar het nieuwe stelsel</vt:lpstr>
      <vt:lpstr>Pensioenwet aangenomen</vt:lpstr>
      <vt:lpstr>Waarom vernieuwing nodig?</vt:lpstr>
      <vt:lpstr>Waarom vernieuwing nodig?</vt:lpstr>
      <vt:lpstr>Andere belangrijke afspraken uit het pensioenakkoord</vt:lpstr>
      <vt:lpstr>2. Wat blijft hetzelfde en wat verandert?</vt:lpstr>
      <vt:lpstr>Wat blijft behouden?</vt:lpstr>
      <vt:lpstr>Wat verandert er?</vt:lpstr>
      <vt:lpstr>Rekenvoorbeelden </vt:lpstr>
      <vt:lpstr>Rekenvoorbeelden </vt:lpstr>
      <vt:lpstr>3. De aanpak van transitie</vt:lpstr>
      <vt:lpstr>Overzicht tijdpad</vt:lpstr>
      <vt:lpstr>Rolverdeling</vt:lpstr>
      <vt:lpstr>Waar we op letten bij de cao-onderhandelingen</vt:lpstr>
      <vt:lpstr>4. Compensatie </vt:lpstr>
      <vt:lpstr>Aandachtspunt: compensatie</vt:lpstr>
      <vt:lpstr>Beoordeling van de evenwichtigheid </vt:lpstr>
      <vt:lpstr>    Vragen?  </vt:lpstr>
      <vt:lpstr>Meer weten? </vt:lpstr>
      <vt:lpstr>    Vragen?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CCOOP bestuur en Verantwoordingsorgaan</dc:title>
  <dc:creator>Eva Schoonderbeek</dc:creator>
  <cp:lastModifiedBy>Ellis Schrijvers</cp:lastModifiedBy>
  <cp:revision>31</cp:revision>
  <cp:lastPrinted>2023-06-07T15:54:28Z</cp:lastPrinted>
  <dcterms:created xsi:type="dcterms:W3CDTF">2023-03-14T08:29:58Z</dcterms:created>
  <dcterms:modified xsi:type="dcterms:W3CDTF">2023-06-13T07:54:43Z</dcterms:modified>
</cp:coreProperties>
</file>